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84" r:id="rId4"/>
    <p:sldId id="347" r:id="rId5"/>
    <p:sldId id="349" r:id="rId6"/>
    <p:sldId id="361" r:id="rId7"/>
    <p:sldId id="362" r:id="rId8"/>
    <p:sldId id="363" r:id="rId9"/>
    <p:sldId id="364" r:id="rId10"/>
    <p:sldId id="435" r:id="rId11"/>
    <p:sldId id="369" r:id="rId12"/>
    <p:sldId id="371" r:id="rId13"/>
    <p:sldId id="372" r:id="rId14"/>
    <p:sldId id="373" r:id="rId15"/>
    <p:sldId id="426" r:id="rId16"/>
    <p:sldId id="436" r:id="rId17"/>
    <p:sldId id="354" r:id="rId18"/>
    <p:sldId id="382" r:id="rId19"/>
    <p:sldId id="375" r:id="rId20"/>
    <p:sldId id="378" r:id="rId21"/>
    <p:sldId id="377" r:id="rId22"/>
    <p:sldId id="379" r:id="rId23"/>
    <p:sldId id="386" r:id="rId24"/>
    <p:sldId id="384" r:id="rId25"/>
    <p:sldId id="395" r:id="rId26"/>
    <p:sldId id="385" r:id="rId27"/>
    <p:sldId id="387" r:id="rId28"/>
    <p:sldId id="437" r:id="rId29"/>
    <p:sldId id="389" r:id="rId30"/>
    <p:sldId id="390" r:id="rId31"/>
    <p:sldId id="391" r:id="rId32"/>
    <p:sldId id="392" r:id="rId33"/>
    <p:sldId id="398" r:id="rId34"/>
    <p:sldId id="397" r:id="rId35"/>
    <p:sldId id="438" r:id="rId36"/>
    <p:sldId id="355" r:id="rId37"/>
    <p:sldId id="400" r:id="rId38"/>
    <p:sldId id="439" r:id="rId39"/>
    <p:sldId id="396" r:id="rId40"/>
    <p:sldId id="402" r:id="rId41"/>
    <p:sldId id="433" r:id="rId42"/>
    <p:sldId id="409" r:id="rId43"/>
    <p:sldId id="403" r:id="rId44"/>
    <p:sldId id="356" r:id="rId45"/>
    <p:sldId id="404" r:id="rId46"/>
    <p:sldId id="357" r:id="rId47"/>
    <p:sldId id="406" r:id="rId48"/>
    <p:sldId id="405" r:id="rId49"/>
    <p:sldId id="430" r:id="rId50"/>
    <p:sldId id="407" r:id="rId51"/>
    <p:sldId id="408" r:id="rId52"/>
    <p:sldId id="429" r:id="rId53"/>
    <p:sldId id="410" r:id="rId54"/>
    <p:sldId id="434" r:id="rId55"/>
    <p:sldId id="440" r:id="rId56"/>
    <p:sldId id="441" r:id="rId57"/>
    <p:sldId id="345" r:id="rId58"/>
    <p:sldId id="346" r:id="rId59"/>
    <p:sldId id="267" r:id="rId60"/>
    <p:sldId id="432" r:id="rId61"/>
    <p:sldId id="431" r:id="rId62"/>
    <p:sldId id="442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256"/>
          </p14:sldIdLst>
        </p14:section>
        <p14:section name="I.1. Introduction" id="{2FD0FF71-F5FC-4EB7-B2CB-B31E4CBECD79}">
          <p14:sldIdLst>
            <p14:sldId id="257"/>
            <p14:sldId id="284"/>
            <p14:sldId id="347"/>
          </p14:sldIdLst>
        </p14:section>
        <p14:section name="I.2. Some basic taxonomy on attacks" id="{823922B7-28FA-40E1-AD86-EBA3F6007DB9}">
          <p14:sldIdLst>
            <p14:sldId id="349"/>
            <p14:sldId id="361"/>
            <p14:sldId id="362"/>
            <p14:sldId id="363"/>
            <p14:sldId id="364"/>
            <p14:sldId id="435"/>
          </p14:sldIdLst>
        </p14:section>
        <p14:section name="I.3. Using gradients to improve attacks" id="{310B36FA-63D4-4376-906C-E800AB3D9E51}">
          <p14:sldIdLst>
            <p14:sldId id="369"/>
            <p14:sldId id="371"/>
            <p14:sldId id="372"/>
            <p14:sldId id="373"/>
            <p14:sldId id="426"/>
            <p14:sldId id="436"/>
          </p14:sldIdLst>
        </p14:section>
        <p14:section name="II.1. Untargeted Gradient Attack" id="{131A0283-3839-44F5-8243-7FCD2C6D497C}">
          <p14:sldIdLst>
            <p14:sldId id="354"/>
            <p14:sldId id="382"/>
            <p14:sldId id="375"/>
            <p14:sldId id="378"/>
            <p14:sldId id="377"/>
            <p14:sldId id="379"/>
            <p14:sldId id="386"/>
            <p14:sldId id="384"/>
            <p14:sldId id="395"/>
            <p14:sldId id="385"/>
            <p14:sldId id="387"/>
            <p14:sldId id="437"/>
            <p14:sldId id="389"/>
          </p14:sldIdLst>
        </p14:section>
        <p14:section name="II.2. Untargeted Fast Gradient Sign Method" id="{8DAB3173-3F70-4896-BA61-31ABDD4D67B5}">
          <p14:sldIdLst>
            <p14:sldId id="390"/>
            <p14:sldId id="391"/>
            <p14:sldId id="392"/>
            <p14:sldId id="398"/>
            <p14:sldId id="397"/>
            <p14:sldId id="438"/>
            <p14:sldId id="355"/>
            <p14:sldId id="400"/>
            <p14:sldId id="439"/>
            <p14:sldId id="396"/>
            <p14:sldId id="402"/>
            <p14:sldId id="433"/>
            <p14:sldId id="409"/>
          </p14:sldIdLst>
        </p14:section>
        <p14:section name="III.1. Iterated Fast Gradient Sign" id="{31212DFF-946F-4FCE-A067-F524740FCEC1}">
          <p14:sldIdLst>
            <p14:sldId id="403"/>
            <p14:sldId id="356"/>
          </p14:sldIdLst>
        </p14:section>
        <p14:section name="III.2. Targeted Fast Gradient Sign" id="{FEA829BE-E599-4836-ABC3-0C51B411B644}">
          <p14:sldIdLst>
            <p14:sldId id="404"/>
            <p14:sldId id="357"/>
          </p14:sldIdLst>
        </p14:section>
        <p14:section name="III.3. Combining both" id="{C1EE3ED1-F901-43AF-8324-5385B073C94B}">
          <p14:sldIdLst>
            <p14:sldId id="406"/>
            <p14:sldId id="405"/>
            <p14:sldId id="430"/>
            <p14:sldId id="407"/>
            <p14:sldId id="408"/>
            <p14:sldId id="429"/>
            <p14:sldId id="410"/>
            <p14:sldId id="434"/>
            <p14:sldId id="440"/>
            <p14:sldId id="441"/>
            <p14:sldId id="345"/>
          </p14:sldIdLst>
        </p14:section>
        <p14:section name="Conclusion" id="{09807B6E-2B76-45C8-B103-96D5021B68A6}">
          <p14:sldIdLst>
            <p14:sldId id="346"/>
          </p14:sldIdLst>
        </p14:section>
        <p14:section name="References and watchlist" id="{217B8593-1CA5-408D-B198-A5E6ACAB5948}">
          <p14:sldIdLst>
            <p14:sldId id="267"/>
            <p14:sldId id="432"/>
            <p14:sldId id="431"/>
            <p14:sldId id="44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A10371-B2B8-415B-BEBA-C6C3981AB5B2}" type="doc">
      <dgm:prSet loTypeId="urn:microsoft.com/office/officeart/2005/8/layout/arrow6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2008B9A6-56C8-4C1D-9B06-DE581E34E680}">
      <dgm:prSet phldrT="[Text]"/>
      <dgm:spPr/>
      <dgm:t>
        <a:bodyPr/>
        <a:lstStyle/>
        <a:p>
          <a:r>
            <a:rPr lang="en-US" dirty="0"/>
            <a:t>Attack sample efficacy</a:t>
          </a:r>
          <a:endParaRPr lang="en-GB" dirty="0"/>
        </a:p>
      </dgm:t>
    </dgm:pt>
    <dgm:pt modelId="{764C5488-4465-477D-966D-92B6F2BE77AB}" type="parTrans" cxnId="{CF67849A-1380-4B4F-B11C-93802F46FC1B}">
      <dgm:prSet/>
      <dgm:spPr/>
      <dgm:t>
        <a:bodyPr/>
        <a:lstStyle/>
        <a:p>
          <a:endParaRPr lang="en-GB"/>
        </a:p>
      </dgm:t>
    </dgm:pt>
    <dgm:pt modelId="{3E9E2200-0535-407A-9E32-17BA82AD6E8F}" type="sibTrans" cxnId="{CF67849A-1380-4B4F-B11C-93802F46FC1B}">
      <dgm:prSet/>
      <dgm:spPr/>
      <dgm:t>
        <a:bodyPr/>
        <a:lstStyle/>
        <a:p>
          <a:endParaRPr lang="en-GB"/>
        </a:p>
      </dgm:t>
    </dgm:pt>
    <dgm:pt modelId="{26ADB1A5-3FC2-4E18-B072-83721A8A5B2A}">
      <dgm:prSet phldrT="[Text]"/>
      <dgm:spPr/>
      <dgm:t>
        <a:bodyPr/>
        <a:lstStyle/>
        <a:p>
          <a:r>
            <a:rPr lang="en-US" dirty="0"/>
            <a:t>Attack sample plausibility</a:t>
          </a:r>
          <a:endParaRPr lang="en-GB" dirty="0"/>
        </a:p>
      </dgm:t>
    </dgm:pt>
    <dgm:pt modelId="{7D0C1F7E-2B02-401D-BF6A-3E3287BC0B14}" type="parTrans" cxnId="{BA731B49-8BE5-445C-9E9B-F92EEA44B9FA}">
      <dgm:prSet/>
      <dgm:spPr/>
      <dgm:t>
        <a:bodyPr/>
        <a:lstStyle/>
        <a:p>
          <a:endParaRPr lang="en-GB"/>
        </a:p>
      </dgm:t>
    </dgm:pt>
    <dgm:pt modelId="{94DAEAEF-F71E-4A3D-BB4F-AE4E0BCF9E81}" type="sibTrans" cxnId="{BA731B49-8BE5-445C-9E9B-F92EEA44B9FA}">
      <dgm:prSet/>
      <dgm:spPr/>
      <dgm:t>
        <a:bodyPr/>
        <a:lstStyle/>
        <a:p>
          <a:endParaRPr lang="en-GB"/>
        </a:p>
      </dgm:t>
    </dgm:pt>
    <dgm:pt modelId="{8F7136B0-1624-4025-8247-121F32017E4D}" type="pres">
      <dgm:prSet presAssocID="{ADA10371-B2B8-415B-BEBA-C6C3981AB5B2}" presName="compositeShape" presStyleCnt="0">
        <dgm:presLayoutVars>
          <dgm:chMax val="2"/>
          <dgm:dir/>
          <dgm:resizeHandles val="exact"/>
        </dgm:presLayoutVars>
      </dgm:prSet>
      <dgm:spPr/>
    </dgm:pt>
    <dgm:pt modelId="{851CD71A-E4AC-4CFB-9CB0-A38014A946CF}" type="pres">
      <dgm:prSet presAssocID="{ADA10371-B2B8-415B-BEBA-C6C3981AB5B2}" presName="ribbon" presStyleLbl="node1" presStyleIdx="0" presStyleCnt="1"/>
      <dgm:spPr/>
    </dgm:pt>
    <dgm:pt modelId="{741F9A9B-9991-4E72-BD87-9D300D58EA25}" type="pres">
      <dgm:prSet presAssocID="{ADA10371-B2B8-415B-BEBA-C6C3981AB5B2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96C5D639-1A78-4586-841C-890E406C4C8D}" type="pres">
      <dgm:prSet presAssocID="{ADA10371-B2B8-415B-BEBA-C6C3981AB5B2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9999560B-6DDF-4A5B-BBFE-04A747FE790E}" type="presOf" srcId="{26ADB1A5-3FC2-4E18-B072-83721A8A5B2A}" destId="{96C5D639-1A78-4586-841C-890E406C4C8D}" srcOrd="0" destOrd="0" presId="urn:microsoft.com/office/officeart/2005/8/layout/arrow6"/>
    <dgm:cxn modelId="{BA731B49-8BE5-445C-9E9B-F92EEA44B9FA}" srcId="{ADA10371-B2B8-415B-BEBA-C6C3981AB5B2}" destId="{26ADB1A5-3FC2-4E18-B072-83721A8A5B2A}" srcOrd="1" destOrd="0" parTransId="{7D0C1F7E-2B02-401D-BF6A-3E3287BC0B14}" sibTransId="{94DAEAEF-F71E-4A3D-BB4F-AE4E0BCF9E81}"/>
    <dgm:cxn modelId="{07F34A4E-BC01-4B16-9CC3-CEBC45FCB319}" type="presOf" srcId="{ADA10371-B2B8-415B-BEBA-C6C3981AB5B2}" destId="{8F7136B0-1624-4025-8247-121F32017E4D}" srcOrd="0" destOrd="0" presId="urn:microsoft.com/office/officeart/2005/8/layout/arrow6"/>
    <dgm:cxn modelId="{CF67849A-1380-4B4F-B11C-93802F46FC1B}" srcId="{ADA10371-B2B8-415B-BEBA-C6C3981AB5B2}" destId="{2008B9A6-56C8-4C1D-9B06-DE581E34E680}" srcOrd="0" destOrd="0" parTransId="{764C5488-4465-477D-966D-92B6F2BE77AB}" sibTransId="{3E9E2200-0535-407A-9E32-17BA82AD6E8F}"/>
    <dgm:cxn modelId="{1142BAC0-E535-4515-86AD-F59F6AA9C7FF}" type="presOf" srcId="{2008B9A6-56C8-4C1D-9B06-DE581E34E680}" destId="{741F9A9B-9991-4E72-BD87-9D300D58EA25}" srcOrd="0" destOrd="0" presId="urn:microsoft.com/office/officeart/2005/8/layout/arrow6"/>
    <dgm:cxn modelId="{7E7D6A8D-A070-42E5-B366-58420AF0BAD4}" type="presParOf" srcId="{8F7136B0-1624-4025-8247-121F32017E4D}" destId="{851CD71A-E4AC-4CFB-9CB0-A38014A946CF}" srcOrd="0" destOrd="0" presId="urn:microsoft.com/office/officeart/2005/8/layout/arrow6"/>
    <dgm:cxn modelId="{54E9BBB0-19BA-4FEF-87EE-9541B67115ED}" type="presParOf" srcId="{8F7136B0-1624-4025-8247-121F32017E4D}" destId="{741F9A9B-9991-4E72-BD87-9D300D58EA25}" srcOrd="1" destOrd="0" presId="urn:microsoft.com/office/officeart/2005/8/layout/arrow6"/>
    <dgm:cxn modelId="{707F96A2-396A-4986-9EE7-406038B87435}" type="presParOf" srcId="{8F7136B0-1624-4025-8247-121F32017E4D}" destId="{96C5D639-1A78-4586-841C-890E406C4C8D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CD71A-E4AC-4CFB-9CB0-A38014A946CF}">
      <dsp:nvSpPr>
        <dsp:cNvPr id="0" name=""/>
        <dsp:cNvSpPr/>
      </dsp:nvSpPr>
      <dsp:spPr>
        <a:xfrm>
          <a:off x="1130703" y="0"/>
          <a:ext cx="3624385" cy="1449754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741F9A9B-9991-4E72-BD87-9D300D58EA25}">
      <dsp:nvSpPr>
        <dsp:cNvPr id="0" name=""/>
        <dsp:cNvSpPr/>
      </dsp:nvSpPr>
      <dsp:spPr>
        <a:xfrm>
          <a:off x="1565630" y="253706"/>
          <a:ext cx="1196047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efficacy</a:t>
          </a:r>
          <a:endParaRPr lang="en-GB" sz="1600" kern="1200" dirty="0"/>
        </a:p>
      </dsp:txBody>
      <dsp:txXfrm>
        <a:off x="1565630" y="253706"/>
        <a:ext cx="1196047" cy="710379"/>
      </dsp:txXfrm>
    </dsp:sp>
    <dsp:sp modelId="{96C5D639-1A78-4586-841C-890E406C4C8D}">
      <dsp:nvSpPr>
        <dsp:cNvPr id="0" name=""/>
        <dsp:cNvSpPr/>
      </dsp:nvSpPr>
      <dsp:spPr>
        <a:xfrm>
          <a:off x="2942896" y="485667"/>
          <a:ext cx="1413510" cy="710379"/>
        </a:xfrm>
        <a:prstGeom prst="rect">
          <a:avLst/>
        </a:prstGeom>
        <a:noFill/>
        <a:ln w="19050" cap="flat" cmpd="sng" algn="ctr">
          <a:noFill/>
          <a:prstDash val="solid"/>
          <a:miter lim="800000"/>
        </a:ln>
        <a:effectLst/>
        <a:sp3d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56896" rIns="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Attack sample plausibility</a:t>
          </a:r>
          <a:endParaRPr lang="en-GB" sz="1600" kern="1200" dirty="0"/>
        </a:p>
      </dsp:txBody>
      <dsp:txXfrm>
        <a:off x="2942896" y="485667"/>
        <a:ext cx="1413510" cy="71037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2773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6425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4DF365-F842-4E76-AC24-5BC5382A0823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8428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14/09/2022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607.02533" TargetMode="External"/><Relationship Id="rId2" Type="http://schemas.openxmlformats.org/officeDocument/2006/relationships/hyperlink" Target="https://arxiv.org/abs/1412.657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10.06081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nCh4qyMAAAAJ&amp;hl=en" TargetMode="External"/><Relationship Id="rId2" Type="http://schemas.openxmlformats.org/officeDocument/2006/relationships/hyperlink" Target="http://kurakin.m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holar.google.ca/citations?user=iYN86KEAAAAJ&amp;hl=en" TargetMode="External"/><Relationship Id="rId5" Type="http://schemas.openxmlformats.org/officeDocument/2006/relationships/hyperlink" Target="https://www.deeplearningbook.org/" TargetMode="External"/><Relationship Id="rId4" Type="http://schemas.openxmlformats.org/officeDocument/2006/relationships/hyperlink" Target="https://www.iangoodfellow.com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kukA0LcAAAAJ&amp;hl=fr" TargetMode="External"/><Relationship Id="rId2" Type="http://schemas.openxmlformats.org/officeDocument/2006/relationships/hyperlink" Target="https://yoshuabengio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Vs-MdPcAAAAJ&amp;hl=fr" TargetMode="External"/><Relationship Id="rId4" Type="http://schemas.openxmlformats.org/officeDocument/2006/relationships/hyperlink" Target="https://bengio.abracadoudou.com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W8-S2 Introduction to Attacks and Defense on Neural Networks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Mari, </a:t>
            </a:r>
            <a:r>
              <a:rPr lang="en-US" dirty="0" err="1"/>
              <a:t>Berrak</a:t>
            </a:r>
            <a:r>
              <a:rPr lang="en-US" dirty="0"/>
              <a:t> </a:t>
            </a:r>
            <a:r>
              <a:rPr lang="en-US" dirty="0" err="1"/>
              <a:t>Sisman</a:t>
            </a:r>
            <a:endParaRPr lang="en-US" dirty="0"/>
          </a:p>
          <a:p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351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</a:t>
            </a:r>
            <a:r>
              <a:rPr lang="en-US" b="1" u="sng" dirty="0">
                <a:solidFill>
                  <a:srgbClr val="FF0000"/>
                </a:solidFill>
              </a:rPr>
              <a:t>gradient</a:t>
            </a:r>
            <a:r>
              <a:rPr lang="en-US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</a:t>
            </a:r>
            <a:r>
              <a:rPr lang="en-GB" b="1" u="sng" dirty="0">
                <a:solidFill>
                  <a:srgbClr val="FF0000"/>
                </a:solidFill>
              </a:rPr>
              <a:t>gradient</a:t>
            </a:r>
            <a:r>
              <a:rPr lang="en-GB" dirty="0"/>
              <a:t> sign attack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8D1767-A312-9604-7F17-8F0F5ECD88AC}"/>
              </a:ext>
            </a:extLst>
          </p:cNvPr>
          <p:cNvSpPr txBox="1"/>
          <p:nvPr/>
        </p:nvSpPr>
        <p:spPr>
          <a:xfrm>
            <a:off x="1500554" y="5564554"/>
            <a:ext cx="8682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Note: “Gradient” seems to be the important keyword here, but why are gradients used for attacks?</a:t>
            </a:r>
            <a:endParaRPr lang="en-GB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324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17B53-CF0D-40DA-B6A8-39E614B6B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on gradient descent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When </a:t>
                </a:r>
                <a:r>
                  <a:rPr lang="en-US" b="1" dirty="0"/>
                  <a:t>training</a:t>
                </a:r>
                <a:r>
                  <a:rPr lang="en-US" dirty="0"/>
                  <a:t> a neural network, we attempt to adjust the weights of a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, to minimize a loss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We typically use an optimizer, which implements some version of the </a:t>
                </a:r>
                <a:r>
                  <a:rPr lang="en-GB" b="1" dirty="0"/>
                  <a:t>gradient descent </a:t>
                </a:r>
                <a:r>
                  <a:rPr lang="en-GB" dirty="0"/>
                  <a:t>algorithm.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2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200" b="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B7C4A6-74C8-40DC-BC16-1B9D4A5F37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037C23F-DF86-4AA8-B946-D9DDFC396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416" y="1352060"/>
            <a:ext cx="5054222" cy="37617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9A6973-C652-4C42-83E2-119F2EC3167E}"/>
              </a:ext>
            </a:extLst>
          </p:cNvPr>
          <p:cNvSpPr txBox="1"/>
          <p:nvPr/>
        </p:nvSpPr>
        <p:spPr>
          <a:xfrm>
            <a:off x="6314829" y="5228496"/>
            <a:ext cx="57677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 sense, gradients tell us how to improve the model performance by adjusting its parameters meaningfully.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992894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B459F54-27D2-4F87-80C9-3F0B087B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524" y="3257035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73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9140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Gradient Ascent to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A possible approach to “smarter” attacks would then turn this process on its head.</a:t>
                </a:r>
              </a:p>
              <a:p>
                <a:r>
                  <a:rPr lang="en-US" dirty="0"/>
                  <a:t>If we held the parameters of the model constant and differentiated the loss with respect to some input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/>
                  <a:t>We could then create a sample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̃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in a such a way that the expected loss of the model would increase on that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do so, we would simply have to use some </a:t>
                </a:r>
                <a:r>
                  <a:rPr lang="en-US" b="1" dirty="0"/>
                  <a:t>gradient</a:t>
                </a:r>
                <a:r>
                  <a:rPr lang="en-US" dirty="0"/>
                  <a:t> </a:t>
                </a:r>
                <a:r>
                  <a:rPr lang="en-US" b="1" dirty="0"/>
                  <a:t>ascent</a:t>
                </a:r>
                <a:r>
                  <a:rPr lang="en-US" dirty="0"/>
                  <a:t> on this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1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00B050"/>
                    </a:solidFill>
                  </a:rPr>
                  <a:t>descent</a:t>
                </a:r>
                <a:r>
                  <a:rPr lang="en-GB" dirty="0"/>
                  <a:t> on </a:t>
                </a:r>
                <a:r>
                  <a:rPr lang="en-GB" b="1" dirty="0"/>
                  <a:t>parameters</a:t>
                </a:r>
                <a:r>
                  <a:rPr lang="en-GB" dirty="0"/>
                  <a:t>, a.k.a. </a:t>
                </a:r>
                <a:r>
                  <a:rPr lang="en-GB" b="1" dirty="0"/>
                  <a:t>“</a:t>
                </a:r>
                <a:r>
                  <a:rPr lang="en-GB" b="1" dirty="0">
                    <a:solidFill>
                      <a:srgbClr val="00B050"/>
                    </a:solidFill>
                  </a:rPr>
                  <a:t>training</a:t>
                </a:r>
                <a:r>
                  <a:rPr lang="en-GB" b="1" dirty="0"/>
                  <a:t>” </a:t>
                </a:r>
                <a:r>
                  <a:rPr lang="en-GB" dirty="0"/>
                  <a:t>a model)</a:t>
                </a:r>
              </a:p>
              <a:p>
                <a:pPr marL="0" indent="0" algn="ctr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</a:t>
                </a:r>
                <a:r>
                  <a:rPr lang="en-GB" b="1" dirty="0">
                    <a:solidFill>
                      <a:srgbClr val="C00000"/>
                    </a:solidFill>
                  </a:rPr>
                  <a:t>ascent</a:t>
                </a:r>
                <a:r>
                  <a:rPr lang="en-GB" dirty="0"/>
                  <a:t> on a </a:t>
                </a:r>
                <a:r>
                  <a:rPr lang="en-GB" b="1" dirty="0"/>
                  <a:t>sample</a:t>
                </a:r>
                <a:r>
                  <a:rPr lang="en-GB" dirty="0"/>
                  <a:t>, a.k.a. “</a:t>
                </a:r>
                <a:r>
                  <a:rPr lang="en-GB" b="1" dirty="0">
                    <a:solidFill>
                      <a:srgbClr val="C00000"/>
                    </a:solidFill>
                  </a:rPr>
                  <a:t>attacking</a:t>
                </a:r>
                <a:r>
                  <a:rPr lang="en-GB" dirty="0"/>
                  <a:t>” a model)</a:t>
                </a:r>
              </a:p>
              <a:p>
                <a:pPr marL="0" indent="0" algn="ctr">
                  <a:buNone/>
                </a:pPr>
                <a:endParaRPr lang="en-GB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92B45FC3-4D50-4FD3-A54F-AD0DB009AB3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2118" t="-1937" r="-317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5186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</a:t>
                </a:r>
                <a:r>
                  <a:rPr lang="en-GB" dirty="0" err="1"/>
                  <a:t>ost</a:t>
                </a:r>
                <a:r>
                  <a:rPr lang="en-GB" dirty="0"/>
                  <a:t> gradient-based attacks can operate on the gradients computed from the loss function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r>
                  <a:rPr lang="en-GB" dirty="0"/>
                  <a:t>, for instance, to move away from the original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.</a:t>
                </a:r>
              </a:p>
              <a:p>
                <a:r>
                  <a:rPr lang="en-GB" dirty="0"/>
                  <a:t>To do so, by </a:t>
                </a:r>
                <a:r>
                  <a:rPr lang="en-GB" b="1" dirty="0"/>
                  <a:t>increasing</a:t>
                </a:r>
                <a:r>
                  <a:rPr lang="en-GB" dirty="0"/>
                  <a:t> </a:t>
                </a:r>
                <a:r>
                  <a:rPr lang="en-GB" b="1" dirty="0"/>
                  <a:t>the</a:t>
                </a:r>
                <a:r>
                  <a:rPr lang="en-GB" dirty="0"/>
                  <a:t> </a:t>
                </a:r>
                <a:r>
                  <a:rPr lang="en-GB" b="1" dirty="0"/>
                  <a:t>loss</a:t>
                </a:r>
                <a:r>
                  <a:rPr lang="en-GB" dirty="0"/>
                  <a:t> for said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and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GB" dirty="0"/>
                  <a:t>, using </a:t>
                </a:r>
                <a:r>
                  <a:rPr lang="en-GB" b="1" dirty="0"/>
                  <a:t>gradient ascent </a:t>
                </a:r>
                <a:r>
                  <a:rPr lang="en-GB" dirty="0"/>
                  <a:t>on the loss.</a:t>
                </a:r>
              </a:p>
              <a:p>
                <a:pPr marL="0" indent="0" algn="ctr">
                  <a:buNone/>
                </a:pPr>
                <a:r>
                  <a:rPr lang="en-GB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329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18D05E-D97F-E3D4-10BE-DCCD823A5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439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C000B-2773-4B05-BA8C-BC9E363D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losses, </a:t>
            </a:r>
            <a:r>
              <a:rPr lang="en-US" dirty="0" err="1"/>
              <a:t>softmax</a:t>
            </a:r>
            <a:r>
              <a:rPr lang="en-US" dirty="0"/>
              <a:t> and gradients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Some papers however mention that it would be preferable to use the logits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to </a:t>
                </a:r>
                <a:r>
                  <a:rPr lang="en-US" b="1" dirty="0"/>
                  <a:t>minimize</a:t>
                </a:r>
                <a:r>
                  <a:rPr lang="en-US" dirty="0"/>
                  <a:t> </a:t>
                </a:r>
                <a:r>
                  <a:rPr lang="en-US" b="1" dirty="0"/>
                  <a:t>the value of these logits (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b="1" dirty="0"/>
                  <a:t> final vector before </a:t>
                </a:r>
                <a:r>
                  <a:rPr lang="en-US" b="1" dirty="0" err="1"/>
                  <a:t>softmax</a:t>
                </a:r>
                <a:r>
                  <a:rPr lang="en-US" b="1" dirty="0"/>
                  <a:t> and argmax decision)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In that case, we would use </a:t>
                </a:r>
                <a:r>
                  <a:rPr lang="en-US" b="1" dirty="0"/>
                  <a:t>gradient descent </a:t>
                </a:r>
                <a:r>
                  <a:rPr lang="en-US" dirty="0"/>
                  <a:t>to minimize the probability of class c to be chosen!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F5E4C-37EE-46D7-A8AB-9DA822FCD4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118" t="-1937" r="-29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96297E8-0E43-250D-0DE4-76015C2D28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804" y="1490759"/>
            <a:ext cx="4657211" cy="34662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FCD7AE-38D3-428C-8280-0CBBF87F5DA7}"/>
              </a:ext>
            </a:extLst>
          </p:cNvPr>
          <p:cNvSpPr txBox="1"/>
          <p:nvPr/>
        </p:nvSpPr>
        <p:spPr>
          <a:xfrm>
            <a:off x="6282810" y="5482524"/>
            <a:ext cx="59006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Note: this second approach (logits) often works better, because of the </a:t>
            </a:r>
            <a:r>
              <a:rPr lang="en-US" sz="2400" b="1" dirty="0" err="1"/>
              <a:t>softmax</a:t>
            </a:r>
            <a:r>
              <a:rPr lang="en-US" sz="2400" b="1" dirty="0"/>
              <a:t> might end up messing up the gradients sometimes.</a:t>
            </a:r>
          </a:p>
        </p:txBody>
      </p:sp>
    </p:spTree>
    <p:extLst>
      <p:ext uri="{BB962C8B-B14F-4D97-AF65-F5344CB8AC3E}">
        <p14:creationId xmlns:p14="http://schemas.microsoft.com/office/powerpoint/2010/main" val="3934258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593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#1)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#1: </a:t>
                </a:r>
                <a:r>
                  <a:rPr lang="en-US" dirty="0"/>
                  <a:t>look for the most probable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ascent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away from its original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232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483910-B7DE-40DA-B9E4-AAA90FB67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(option #2, not implemented in notebooks)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And then two options…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ACB712-5E78-4A70-BF20-842B3EE8294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529" b="-2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Option #2: </a:t>
                </a:r>
                <a:r>
                  <a:rPr lang="en-US" dirty="0"/>
                  <a:t>look for the least probable class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use gradient </a:t>
                </a:r>
                <a:r>
                  <a:rPr lang="en-US" b="1" dirty="0"/>
                  <a:t>descent</a:t>
                </a:r>
                <a:r>
                  <a:rPr lang="en-US" dirty="0"/>
                  <a:t> to move the sample </a:t>
                </a:r>
                <a:r>
                  <a:rPr lang="en-US" b="1" dirty="0"/>
                  <a:t>in the direction of the least probable class</a:t>
                </a:r>
                <a:r>
                  <a:rPr lang="en-US" dirty="0"/>
                  <a:t>, with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The attack is successful if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𝑎𝑟𝑔𝑚𝑎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4D40967-10D8-4CDB-BE23-172E505650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0842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</a:t>
            </a:r>
            <a:r>
              <a:rPr lang="en-US" b="1" dirty="0"/>
              <a:t>attacks</a:t>
            </a:r>
            <a:r>
              <a:rPr lang="en-US" dirty="0"/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Why are attacks an </a:t>
            </a:r>
            <a:r>
              <a:rPr lang="en-US" b="1" dirty="0"/>
              <a:t>important concept </a:t>
            </a:r>
            <a:r>
              <a:rPr lang="en-US" dirty="0"/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rgbClr val="C00000"/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68B365-0E79-4A4C-AF3E-B7A3875F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00" y="2160000"/>
            <a:ext cx="5636527" cy="447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2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  <a:ln>
            <a:noFill/>
          </a:ln>
        </p:spPr>
        <p:txBody>
          <a:bodyPr>
            <a:normAutofit/>
          </a:bodyPr>
          <a:lstStyle/>
          <a:p>
            <a:endParaRPr lang="en-GB" dirty="0"/>
          </a:p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endParaRPr lang="en-GB" dirty="0"/>
          </a:p>
          <a:p>
            <a:r>
              <a:rPr lang="en-GB" dirty="0"/>
              <a:t>When using gradient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31C621F-46D6-47CD-9BA9-510D7814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033" y="2160922"/>
            <a:ext cx="5635947" cy="447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88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327367B-C006-4D70-BB8D-DC4700629B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4" t="53539" r="76603" b="23077"/>
          <a:stretch/>
        </p:blipFill>
        <p:spPr>
          <a:xfrm>
            <a:off x="6172202" y="1704326"/>
            <a:ext cx="5904722" cy="30792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E5C979-F6D9-4DA1-B1FF-47494FEDE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code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r>
                  <a:rPr lang="en-US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gradient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attack (option #1)</a:t>
                </a:r>
                <a:r>
                  <a:rPr 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dirty="0"/>
                  <a:t>takes a single sample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of original class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attempts to produce a sample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 of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It uses gradient ascent to move the original sample </a:t>
                </a:r>
                <a:r>
                  <a:rPr lang="en-US" b="1" dirty="0"/>
                  <a:t>away from the most probable class</a:t>
                </a:r>
                <a:r>
                  <a:rPr lang="en-US" dirty="0"/>
                  <a:t> (i.e. its original one) to generate an attack sample.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2C5651C-48A0-476E-A5C8-9EFDA565E1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118" t="-1937" r="-35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DC2C7F2-BC03-4E1C-B628-73F0A562A8C9}"/>
              </a:ext>
            </a:extLst>
          </p:cNvPr>
          <p:cNvSpPr txBox="1"/>
          <p:nvPr/>
        </p:nvSpPr>
        <p:spPr>
          <a:xfrm>
            <a:off x="7049575" y="6103789"/>
            <a:ext cx="4149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(Taken from notebook 2.)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/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chemeClr val="accent2"/>
                    </a:solidFill>
                  </a:rPr>
                  <a:t>Line 5 easily implements</a:t>
                </a:r>
                <a:br>
                  <a:rPr lang="en-US" sz="2800" b="1" dirty="0">
                    <a:solidFill>
                      <a:schemeClr val="accent2"/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8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28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b="1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𝝐</m:t>
                      </m:r>
                      <m:sSub>
                        <m:sSubPr>
                          <m:ctrlP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sz="28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800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sz="2800" b="1" i="1" dirty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>
                  <a:solidFill>
                    <a:schemeClr val="accent2"/>
                  </a:solidFill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FC285C-29D8-4670-9B1F-7B3B279FF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5850" y="4966635"/>
                <a:ext cx="5797421" cy="954107"/>
              </a:xfrm>
              <a:prstGeom prst="rect">
                <a:avLst/>
              </a:prstGeom>
              <a:blipFill>
                <a:blip r:embed="rId4"/>
                <a:stretch>
                  <a:fillRect t="-64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2C6C8C91-8598-5FAC-4B23-A4830625129E}"/>
              </a:ext>
            </a:extLst>
          </p:cNvPr>
          <p:cNvSpPr/>
          <p:nvPr/>
        </p:nvSpPr>
        <p:spPr>
          <a:xfrm>
            <a:off x="6263332" y="2747314"/>
            <a:ext cx="5759939" cy="277239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618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83C5F0-8B35-432F-95D0-6DBC3C052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6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F5FD15-5760-4AF2-8573-5117E6CC99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247A2B-B670-41CC-9A9A-03AD5AF30C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320" t="23589" r="69295" b="4410"/>
          <a:stretch/>
        </p:blipFill>
        <p:spPr>
          <a:xfrm>
            <a:off x="2062597" y="2304499"/>
            <a:ext cx="3942236" cy="435133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9C45126-E173-4CCB-8723-1B36A24E4CF6}"/>
              </a:ext>
            </a:extLst>
          </p:cNvPr>
          <p:cNvCxnSpPr>
            <a:cxnSpLocks/>
          </p:cNvCxnSpPr>
          <p:nvPr/>
        </p:nvCxnSpPr>
        <p:spPr>
          <a:xfrm flipH="1">
            <a:off x="2047631" y="4472352"/>
            <a:ext cx="3972169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2104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250FD6-BB8F-405B-BC42-62935F968C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AA19EA-D1AF-4414-8AF4-4AE338FCC52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9B97714-C385-4158-A229-C3FB2385A66A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996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2EE40D-B638-4E80-B65F-02734E4C80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A735D5-E52E-4E05-BE02-66A74A3439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95" t="17641" r="69039" b="7282"/>
          <a:stretch/>
        </p:blipFill>
        <p:spPr>
          <a:xfrm>
            <a:off x="7667420" y="2274276"/>
            <a:ext cx="4219780" cy="456935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H="1">
            <a:off x="7667420" y="4462585"/>
            <a:ext cx="429011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963EF8B-7D53-43B3-9E83-0529A2668737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AF795E-B9E9-40ED-A276-9195D79AF330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7139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4005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B7BA6-F9DA-4ACB-829C-D90E701C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vs. epsilon noising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EB5C5FB-6127-4039-80F6-09425547F1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Epsilon Noising Method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1DC05-5FF9-47EA-A80D-81F873A9C40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Untargeted Gradient Method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3CDD75-F832-4DB0-B933-04E251CE20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95" t="32410" r="69744" b="19795"/>
          <a:stretch/>
        </p:blipFill>
        <p:spPr>
          <a:xfrm>
            <a:off x="338023" y="2605837"/>
            <a:ext cx="5315008" cy="37871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FFB1E4-D058-4356-8AA0-C2B5C0BD33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039" t="40206" r="69744" b="11384"/>
          <a:stretch/>
        </p:blipFill>
        <p:spPr>
          <a:xfrm>
            <a:off x="6172200" y="2567352"/>
            <a:ext cx="5365610" cy="382563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7ACF13-CA02-4D11-9AF5-781169C635E9}"/>
              </a:ext>
            </a:extLst>
          </p:cNvPr>
          <p:cNvCxnSpPr>
            <a:cxnSpLocks/>
          </p:cNvCxnSpPr>
          <p:nvPr/>
        </p:nvCxnSpPr>
        <p:spPr>
          <a:xfrm flipV="1">
            <a:off x="7401169" y="3556000"/>
            <a:ext cx="0" cy="2508739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507A970-6E94-4FF2-848E-105F6005F80B}"/>
              </a:ext>
            </a:extLst>
          </p:cNvPr>
          <p:cNvCxnSpPr>
            <a:cxnSpLocks/>
          </p:cNvCxnSpPr>
          <p:nvPr/>
        </p:nvCxnSpPr>
        <p:spPr>
          <a:xfrm flipH="1">
            <a:off x="6010031" y="3552092"/>
            <a:ext cx="139113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5BB80-BE5C-4D56-A883-192559E7974B}"/>
              </a:ext>
            </a:extLst>
          </p:cNvPr>
          <p:cNvCxnSpPr>
            <a:cxnSpLocks/>
          </p:cNvCxnSpPr>
          <p:nvPr/>
        </p:nvCxnSpPr>
        <p:spPr>
          <a:xfrm>
            <a:off x="1164492" y="2680677"/>
            <a:ext cx="0" cy="338406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CA9141-8F52-43DC-B501-C292772AC083}"/>
              </a:ext>
            </a:extLst>
          </p:cNvPr>
          <p:cNvCxnSpPr>
            <a:cxnSpLocks/>
          </p:cNvCxnSpPr>
          <p:nvPr/>
        </p:nvCxnSpPr>
        <p:spPr>
          <a:xfrm flipH="1">
            <a:off x="266700" y="3024554"/>
            <a:ext cx="897792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6E1C6F2-CF2C-3A4F-43C9-C20853DC5985}"/>
              </a:ext>
            </a:extLst>
          </p:cNvPr>
          <p:cNvSpPr txBox="1"/>
          <p:nvPr/>
        </p:nvSpPr>
        <p:spPr>
          <a:xfrm>
            <a:off x="1316893" y="3209930"/>
            <a:ext cx="32698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ENM attack is unsuccessful 92% of the time.</a:t>
            </a:r>
            <a:endParaRPr lang="en-GB" sz="2800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F4FC92-4F0D-FB8A-D92B-BEFD44EA6325}"/>
              </a:ext>
            </a:extLst>
          </p:cNvPr>
          <p:cNvSpPr txBox="1"/>
          <p:nvPr/>
        </p:nvSpPr>
        <p:spPr>
          <a:xfrm>
            <a:off x="7492470" y="2994487"/>
            <a:ext cx="361123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/>
                </a:solidFill>
              </a:rPr>
              <a:t>Untargeted Gradient attack is unsuccessful 77% of the time.</a:t>
            </a:r>
            <a:br>
              <a:rPr lang="en-US" sz="2800" b="1" dirty="0">
                <a:solidFill>
                  <a:schemeClr val="accent2"/>
                </a:solidFill>
              </a:rPr>
            </a:br>
            <a:r>
              <a:rPr lang="en-US" sz="2800" b="1" dirty="0">
                <a:solidFill>
                  <a:schemeClr val="accent2"/>
                </a:solidFill>
              </a:rPr>
              <a:t>(somewhat better)</a:t>
            </a:r>
            <a:endParaRPr lang="en-GB" sz="28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5649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</p:spPr>
            <p:txBody>
              <a:bodyPr/>
              <a:lstStyle/>
              <a:p>
                <a:r>
                  <a:rPr lang="en-US" dirty="0"/>
                  <a:t>Like the Epsilon Noising Method from lecture 1, the Untargeted Gradient Method is an attack which is subject to the same tradeoff we identified earlier.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However, it performs better than the Epsilon Noising Method, as it is able to produce plausible attack samples that seem to fool the models better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~9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en-US" dirty="0"/>
                  <a:t> vs.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</m:t>
                    </m:r>
                  </m:oMath>
                </a14:m>
                <a:r>
                  <a:rPr lang="en-US" dirty="0"/>
                  <a:t>).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958129"/>
              </a:xfrm>
              <a:blipFill>
                <a:blip r:embed="rId2"/>
                <a:stretch>
                  <a:fillRect l="-1043" t="-19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64D09CD-AC79-4C16-8E2E-734B6B20F9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3468679"/>
              </p:ext>
            </p:extLst>
          </p:nvPr>
        </p:nvGraphicFramePr>
        <p:xfrm>
          <a:off x="3153103" y="3094893"/>
          <a:ext cx="5885793" cy="1449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B238B52-50A2-4D3C-B020-9E4D61A7F25A}"/>
              </a:ext>
            </a:extLst>
          </p:cNvPr>
          <p:cNvSpPr txBox="1"/>
          <p:nvPr/>
        </p:nvSpPr>
        <p:spPr>
          <a:xfrm>
            <a:off x="5762298" y="3632054"/>
            <a:ext cx="500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n w="127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vs.</a:t>
            </a:r>
            <a:endParaRPr lang="en-GB" sz="2000" b="1" dirty="0">
              <a:ln w="12700">
                <a:solidFill>
                  <a:schemeClr val="tx1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4819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8)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</a:t>
            </a:r>
            <a:r>
              <a:rPr lang="en-US" b="1" dirty="0">
                <a:solidFill>
                  <a:schemeClr val="accent3"/>
                </a:solidFill>
              </a:rPr>
              <a:t>attacks</a:t>
            </a:r>
            <a:r>
              <a:rPr lang="en-US" dirty="0">
                <a:solidFill>
                  <a:schemeClr val="accent3"/>
                </a:solidFill>
              </a:rPr>
              <a:t> on Neural Networks (NNs)?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Why are attacks an </a:t>
            </a:r>
            <a:r>
              <a:rPr lang="en-US" b="1" dirty="0">
                <a:solidFill>
                  <a:schemeClr val="accent3"/>
                </a:solidFill>
              </a:rPr>
              <a:t>important concept </a:t>
            </a:r>
            <a:r>
              <a:rPr lang="en-US" dirty="0">
                <a:solidFill>
                  <a:schemeClr val="accent3"/>
                </a:solidFill>
              </a:rPr>
              <a:t>when studying NNs?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different </a:t>
            </a:r>
            <a:r>
              <a:rPr lang="en-US" b="1" dirty="0"/>
              <a:t>types of attacks </a:t>
            </a:r>
            <a:r>
              <a:rPr lang="en-US" dirty="0"/>
              <a:t>and what is the intuition behind basic attacks?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to </a:t>
            </a:r>
            <a:r>
              <a:rPr lang="en-US" b="1" dirty="0"/>
              <a:t>defend</a:t>
            </a:r>
            <a:r>
              <a:rPr lang="en-US" dirty="0"/>
              <a:t> against such attacks?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State-of-the-art</a:t>
            </a:r>
            <a:r>
              <a:rPr lang="en-US" dirty="0"/>
              <a:t> of attacks and defense, </a:t>
            </a:r>
            <a:r>
              <a:rPr lang="en-US" b="1" dirty="0"/>
              <a:t>open questions</a:t>
            </a:r>
            <a:r>
              <a:rPr lang="en-US" dirty="0"/>
              <a:t> in research.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116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</a:t>
                </a:r>
                <a:r>
                  <a:rPr lang="en-US" b="1" dirty="0"/>
                  <a:t>efficacy is still rather low </a:t>
                </a:r>
                <a:r>
                  <a:rPr lang="en-US" dirty="0"/>
                  <a:t>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1279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attack, which does not necessarily make sense.</a:t>
                </a:r>
              </a:p>
              <a:p>
                <a:pPr lvl="1"/>
                <a:r>
                  <a:rPr lang="en-GB" dirty="0"/>
                  <a:t>The gradient descent algorithms takes multiple steps (batches + epochs) during training to converge…</a:t>
                </a:r>
              </a:p>
              <a:p>
                <a:pPr lvl="1"/>
                <a:r>
                  <a:rPr lang="en-GB" dirty="0"/>
                  <a:t>Why would a single step of gradient attack be enough?</a:t>
                </a:r>
              </a:p>
              <a:p>
                <a:pPr lvl="1"/>
                <a:r>
                  <a:rPr lang="en-GB" dirty="0"/>
                  <a:t>We should repeat the gradient attack multiple times (i.e. make it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iterated</a:t>
                </a:r>
                <a:r>
                  <a:rPr lang="en-GB" dirty="0"/>
                  <a:t>).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8633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pPr lvl="1"/>
                <a:r>
                  <a:rPr lang="en-GB" dirty="0"/>
                  <a:t>It attempts to invalidate the sample by moving away from its original label,</a:t>
                </a:r>
              </a:p>
              <a:p>
                <a:pPr lvl="1"/>
                <a:r>
                  <a:rPr lang="en-GB" dirty="0"/>
                  <a:t>or in the direction of the least probable class.</a:t>
                </a:r>
              </a:p>
              <a:p>
                <a:pPr lvl="1"/>
                <a:r>
                  <a:rPr lang="en-GB" dirty="0"/>
                  <a:t>This seems to indicate we can orient the direction in which we move and therefore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</a:t>
                </a:r>
                <a:r>
                  <a:rPr lang="en-GB" dirty="0"/>
                  <a:t> classes…</a:t>
                </a:r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5963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84C1898-EBE5-CA47-E2B1-1865EA337C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95" t="34462" r="69039" b="46661"/>
          <a:stretch/>
        </p:blipFill>
        <p:spPr>
          <a:xfrm>
            <a:off x="1982870" y="4505023"/>
            <a:ext cx="8226259" cy="223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194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8736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endParaRPr lang="en-GB" dirty="0"/>
              </a:p>
              <a:p>
                <a:r>
                  <a:rPr lang="en-GB" dirty="0"/>
                  <a:t>Our next attack, the </a:t>
                </a:r>
                <a:r>
                  <a:rPr lang="en-GB" b="1" dirty="0"/>
                  <a:t>Fast Gradient Sign Method </a:t>
                </a:r>
                <a:r>
                  <a:rPr lang="en-GB" dirty="0"/>
                  <a:t>attempts to solve this heavy computational issue and help make more plausible samples.</a:t>
                </a: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 r="-162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47054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341378B-543E-4D1F-B69F-3017654112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1D5F37-213D-4664-9F16-98A40CA6AC3C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38613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F05B7-691F-4A6B-B9D6-4D09E1A7D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Gradient Sign Method (FGSM)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only uses the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</a:t>
                </a:r>
                <a:r>
                  <a:rPr lang="en-US" dirty="0"/>
                  <a:t> of the gradient to create an attack sample.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𝜖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 algn="ctr">
                  <a:buNone/>
                </a:pPr>
                <a:r>
                  <a:rPr lang="en-GB" dirty="0"/>
                  <a:t>(Gradient attack)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b="1" dirty="0"/>
              </a:p>
              <a:p>
                <a:pPr marL="0" indent="0" algn="ctr">
                  <a:buNone/>
                </a:pPr>
                <a:r>
                  <a:rPr lang="en-GB" dirty="0"/>
                  <a:t>(FGSM attack)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49923D5-DA4B-47F5-A273-FBA41003A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</p:spPr>
            <p:txBody>
              <a:bodyPr/>
              <a:lstStyle/>
              <a:p>
                <a:r>
                  <a:rPr lang="en-GB" b="1" dirty="0">
                    <a:solidFill>
                      <a:schemeClr val="accent2"/>
                    </a:solidFill>
                  </a:rPr>
                  <a:t>Important property: </a:t>
                </a:r>
                <a:r>
                  <a:rPr lang="en-GB" dirty="0">
                    <a:solidFill>
                      <a:schemeClr val="accent2"/>
                    </a:solidFill>
                  </a:rPr>
                  <a:t>this also helps to make more plausible samples, as it will, by design, verify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GB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GB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1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  <m:sub>
                        <m:r>
                          <a:rPr lang="en-US" b="1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GB" dirty="0">
                    <a:solidFill>
                      <a:schemeClr val="accent2"/>
                    </a:solidFill>
                  </a:rPr>
                  <a:t>.</a:t>
                </a:r>
              </a:p>
              <a:p>
                <a:r>
                  <a:rPr lang="en-GB" dirty="0"/>
                  <a:t>(Plausibility constraint, we did not have it in the previous attacks!)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CD48D13-CA7E-4D3F-8E6F-81855A6BE2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825625"/>
                <a:ext cx="5394569" cy="4351338"/>
              </a:xfrm>
              <a:blipFill>
                <a:blip r:embed="rId3"/>
                <a:stretch>
                  <a:fillRect l="-1921" t="-2241" r="-23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9FB90BB8-CB16-479B-91E7-A416CAF26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41" t="44718" r="69103" b="33743"/>
          <a:stretch/>
        </p:blipFill>
        <p:spPr>
          <a:xfrm>
            <a:off x="5994877" y="4584407"/>
            <a:ext cx="6102494" cy="2027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4EC23D-8A04-4B8E-BE80-395399BAF150}"/>
              </a:ext>
            </a:extLst>
          </p:cNvPr>
          <p:cNvSpPr/>
          <p:nvPr/>
        </p:nvSpPr>
        <p:spPr>
          <a:xfrm>
            <a:off x="6432538" y="4798966"/>
            <a:ext cx="5103446" cy="445477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20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6C5DD28-A27B-42B3-A3DD-AAB91753C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reminder about norms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number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that can be modified with respect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 (though they can be modified by any amount).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average absolute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>
                    <a:solidFill>
                      <a:schemeClr val="bg1">
                        <a:lumMod val="65000"/>
                      </a:schemeClr>
                    </a:solidFill>
                  </a:rPr>
                  <a:t> norm: </a:t>
                </a:r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bounds the total squared distance between the values of pixels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and the corresponding pixels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. Often referred to as the Euclidean distance.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p>
                        <m:r>
                          <a:rPr lang="en-US" b="1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</m:sSup>
                    <m:r>
                      <a:rPr lang="en-US" b="1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>
                    <a:solidFill>
                      <a:srgbClr val="00B050"/>
                    </a:solidFill>
                  </a:rPr>
                  <a:t>norm: </a:t>
                </a:r>
                <a:r>
                  <a:rPr lang="en-US" dirty="0">
                    <a:solidFill>
                      <a:srgbClr val="00B050"/>
                    </a:solidFill>
                  </a:rPr>
                  <a:t>bounds the maximum difference between any pixel in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and the corresponding pixel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solidFill>
                      <a:srgbClr val="00B050"/>
                    </a:solidFill>
                  </a:rPr>
                  <a:t>. Often referred to as max norm.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11C8AEA-6565-4BE3-AA70-FEFBBB4DC9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961" r="-4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/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F99AF0C-40BF-4D03-8364-52FA934497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5944074"/>
                <a:ext cx="12191999" cy="7356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33B874C2-B0F9-9404-F2B2-3CDFD73CF04C}"/>
              </a:ext>
            </a:extLst>
          </p:cNvPr>
          <p:cNvSpPr txBox="1"/>
          <p:nvPr/>
        </p:nvSpPr>
        <p:spPr>
          <a:xfrm rot="20565199">
            <a:off x="9802318" y="5884299"/>
            <a:ext cx="2444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B050"/>
                </a:solidFill>
              </a:rPr>
              <a:t>Preferred one!</a:t>
            </a:r>
            <a:endParaRPr lang="en-GB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8825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B920D-5442-4B68-85D4-D8C9A31BB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F22C86C-76AC-4B50-B439-6F4FD03C42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T</a:t>
            </a:r>
            <a:r>
              <a:rPr lang="en-GB" dirty="0"/>
              <a:t>he FGSM attack works just fine, and it might even make the </a:t>
            </a:r>
            <a:r>
              <a:rPr lang="en-GB" b="1" dirty="0"/>
              <a:t>model completely malfunction!</a:t>
            </a:r>
          </a:p>
          <a:p>
            <a:r>
              <a:rPr lang="en-GB" dirty="0"/>
              <a:t>In the noising approach, the model had to guess randomly and ended up getting a 10% accuracy for large values of epsilon.</a:t>
            </a:r>
          </a:p>
          <a:p>
            <a:r>
              <a:rPr lang="en-GB" dirty="0"/>
              <a:t>Here, the FGSM will strongly push the model to malfunction, eventually leading to a </a:t>
            </a:r>
            <a:r>
              <a:rPr lang="en-GB" b="1" dirty="0"/>
              <a:t>0% </a:t>
            </a:r>
            <a:r>
              <a:rPr lang="en-GB" dirty="0"/>
              <a:t>accuracy.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3AB204-AFBD-43C1-9A02-0C1DAB8DAB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0" t="45744" r="74231" b="22051"/>
          <a:stretch/>
        </p:blipFill>
        <p:spPr>
          <a:xfrm>
            <a:off x="6424245" y="2044456"/>
            <a:ext cx="5679389" cy="3699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215AC0D-3F0D-4746-8F5F-2BE65E1C556B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3.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15014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8CDD2-7D02-4717-BCBD-F007811B8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the last episode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A24D1-BFCD-4CA8-ACBB-B142142D5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75776" cy="5032375"/>
          </a:xfrm>
        </p:spPr>
        <p:txBody>
          <a:bodyPr>
            <a:normAutofit/>
          </a:bodyPr>
          <a:lstStyle/>
          <a:p>
            <a:r>
              <a:rPr lang="en-GB" dirty="0"/>
              <a:t>Noising samples is sometimes good enough to produce adversarial samples and make a trained Neural Network malfunction.</a:t>
            </a:r>
          </a:p>
          <a:p>
            <a:r>
              <a:rPr lang="en-GB" dirty="0"/>
              <a:t>This exploits the intrinsic properties/limits of Neural Networks.</a:t>
            </a:r>
          </a:p>
          <a:p>
            <a:r>
              <a:rPr lang="en-GB" dirty="0"/>
              <a:t>The problem, however, is that noising is too random, and is often not guaranteed to work.</a:t>
            </a:r>
          </a:p>
          <a:p>
            <a:endParaRPr lang="en-GB" dirty="0"/>
          </a:p>
          <a:p>
            <a:r>
              <a:rPr lang="en-GB" dirty="0"/>
              <a:t>Can we implement </a:t>
            </a:r>
            <a:r>
              <a:rPr lang="en-GB" b="1" dirty="0"/>
              <a:t>more advanced attacks</a:t>
            </a:r>
            <a:r>
              <a:rPr lang="en-GB" dirty="0"/>
              <a:t>, with higher </a:t>
            </a:r>
            <a:r>
              <a:rPr lang="en-GB" b="1" dirty="0"/>
              <a:t>success rates</a:t>
            </a:r>
            <a:r>
              <a:rPr lang="en-GB" dirty="0"/>
              <a:t>?</a:t>
            </a:r>
          </a:p>
          <a:p>
            <a:r>
              <a:rPr lang="en-GB" dirty="0"/>
              <a:t>Can we </a:t>
            </a:r>
            <a:r>
              <a:rPr lang="en-GB" b="1" dirty="0"/>
              <a:t>“target” </a:t>
            </a:r>
            <a:r>
              <a:rPr lang="en-GB" dirty="0"/>
              <a:t>these attacks to produce adversarial samples with expected effects on Neural Networks?</a:t>
            </a:r>
          </a:p>
          <a:p>
            <a:r>
              <a:rPr lang="en-GB" dirty="0"/>
              <a:t>And later, can we </a:t>
            </a:r>
            <a:r>
              <a:rPr lang="en-GB" b="1" dirty="0"/>
              <a:t>defend</a:t>
            </a:r>
            <a:r>
              <a:rPr lang="en-GB" dirty="0"/>
              <a:t> against these attacks?</a:t>
            </a:r>
          </a:p>
        </p:txBody>
      </p:sp>
    </p:spTree>
    <p:extLst>
      <p:ext uri="{BB962C8B-B14F-4D97-AF65-F5344CB8AC3E}">
        <p14:creationId xmlns:p14="http://schemas.microsoft.com/office/powerpoint/2010/main" val="243451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D20DF-75E8-442E-A305-D8657AD8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F6293-5575-490F-990B-1DD3026478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43487" r="70192" b="12000"/>
          <a:stretch/>
        </p:blipFill>
        <p:spPr>
          <a:xfrm>
            <a:off x="85968" y="1841341"/>
            <a:ext cx="6010032" cy="43328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33056A-A34A-48F9-820E-9D8CF4B2C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6" t="23589" r="69295" b="5230"/>
          <a:stretch/>
        </p:blipFill>
        <p:spPr>
          <a:xfrm>
            <a:off x="6587901" y="695569"/>
            <a:ext cx="5604099" cy="6096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A3170FF-4A14-4568-AD9C-0A68C27FD7C2}"/>
              </a:ext>
            </a:extLst>
          </p:cNvPr>
          <p:cNvCxnSpPr>
            <a:cxnSpLocks/>
          </p:cNvCxnSpPr>
          <p:nvPr/>
        </p:nvCxnSpPr>
        <p:spPr>
          <a:xfrm flipH="1">
            <a:off x="6455509" y="4493563"/>
            <a:ext cx="5673968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4720DE7-77B4-439B-8ED8-A5414F804990}"/>
              </a:ext>
            </a:extLst>
          </p:cNvPr>
          <p:cNvCxnSpPr>
            <a:cxnSpLocks/>
          </p:cNvCxnSpPr>
          <p:nvPr/>
        </p:nvCxnSpPr>
        <p:spPr>
          <a:xfrm>
            <a:off x="2755163" y="4254759"/>
            <a:ext cx="0" cy="1542301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6E152F-7CE4-4E57-AFA3-69FAC6D4A99C}"/>
              </a:ext>
            </a:extLst>
          </p:cNvPr>
          <p:cNvCxnSpPr>
            <a:cxnSpLocks/>
          </p:cNvCxnSpPr>
          <p:nvPr/>
        </p:nvCxnSpPr>
        <p:spPr>
          <a:xfrm>
            <a:off x="559837" y="4169667"/>
            <a:ext cx="2167733" cy="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825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2992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749A710-CFE5-415C-B1DB-CF298D454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781" t="15179" r="9360" b="40103"/>
          <a:stretch/>
        </p:blipFill>
        <p:spPr>
          <a:xfrm>
            <a:off x="500185" y="18821"/>
            <a:ext cx="11314204" cy="4962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5F9578-DF10-467E-8415-57D2269C841B}"/>
              </a:ext>
            </a:extLst>
          </p:cNvPr>
          <p:cNvSpPr txBox="1"/>
          <p:nvPr/>
        </p:nvSpPr>
        <p:spPr>
          <a:xfrm>
            <a:off x="590380" y="5023297"/>
            <a:ext cx="1122400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Background pixels were changed and this lead to an entire different classification result?! This indicates that our model probably has a wrong classification logic somewhere…</a:t>
            </a:r>
          </a:p>
          <a:p>
            <a:pPr algn="r"/>
            <a:r>
              <a:rPr lang="en-US" sz="2800" dirty="0"/>
              <a:t>From [Goodfellow2015].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566935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in an expected way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12243144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CBD32-FFEC-42E8-9B05-C17D773FC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FGSM attack (from [Kurakin2016])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repeat the FGSM attack until it reaches a maximal number of iterations or makes the model malfunction.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b="1" dirty="0"/>
                  <a:t>Core idea behind iterating: gradient descent was used for several iterations to train our model, so why should our attacks be using only one iteration of gradient ascent?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7D75E67-93E5-4151-9650-B8C6BE7436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 r="-7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45075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,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172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GB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6692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A5E33-5B1C-4196-B5C4-04F068F2C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Untargeted gradient attack recap</a:t>
            </a:r>
            <a:endParaRPr lang="en-GB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This being said, it suffers from several problems:</a:t>
                </a:r>
              </a:p>
              <a:p>
                <a:r>
                  <a:rPr lang="en-US" dirty="0"/>
                  <a:t>Its efficacy is still rather low (fails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~77% </m:t>
                    </m:r>
                  </m:oMath>
                </a14:m>
                <a:r>
                  <a:rPr lang="en-US" dirty="0"/>
                  <a:t>of the time).</a:t>
                </a:r>
              </a:p>
              <a:p>
                <a:r>
                  <a:rPr lang="en-US" dirty="0"/>
                  <a:t>It is a </a:t>
                </a:r>
                <a:r>
                  <a:rPr lang="en-US" b="1" dirty="0">
                    <a:solidFill>
                      <a:srgbClr val="00B050"/>
                    </a:solidFill>
                  </a:rPr>
                  <a:t>one-shot</a:t>
                </a:r>
                <a:r>
                  <a:rPr lang="en-US" dirty="0"/>
                  <a:t> attack.</a:t>
                </a:r>
              </a:p>
              <a:p>
                <a:r>
                  <a:rPr lang="en-GB" dirty="0"/>
                  <a:t>It is </a:t>
                </a:r>
                <a:r>
                  <a:rPr lang="en-GB" b="1" dirty="0">
                    <a:solidFill>
                      <a:srgbClr val="00B050"/>
                    </a:solidFill>
                  </a:rPr>
                  <a:t>untargeted</a:t>
                </a:r>
                <a:r>
                  <a:rPr lang="en-GB" dirty="0"/>
                  <a:t>.</a:t>
                </a:r>
              </a:p>
              <a:p>
                <a:r>
                  <a:rPr lang="en-GB" dirty="0"/>
                  <a:t>Its </a:t>
                </a:r>
                <a:r>
                  <a:rPr lang="en-GB" b="1" dirty="0"/>
                  <a:t>plausibility is not too great.</a:t>
                </a:r>
              </a:p>
              <a:p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(It has a </a:t>
                </a:r>
                <a:r>
                  <a:rPr lang="en-GB" b="1" dirty="0">
                    <a:solidFill>
                      <a:schemeClr val="bg1">
                        <a:lumMod val="65000"/>
                      </a:schemeClr>
                    </a:solidFill>
                  </a:rPr>
                  <a:t>heavy computational cost</a:t>
                </a:r>
                <a:r>
                  <a:rPr lang="en-GB" dirty="0">
                    <a:solidFill>
                      <a:schemeClr val="bg1">
                        <a:lumMod val="65000"/>
                      </a:schemeClr>
                    </a:solidFill>
                  </a:rPr>
                  <a:t>, as it requires the gradients from the model to be applied on a sample.)</a:t>
                </a:r>
                <a:endParaRPr lang="en-GB" b="1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C52416B-B27A-4A95-A042-A7B5F634C2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161330"/>
              </a:xfrm>
              <a:blipFill>
                <a:blip r:embed="rId2"/>
                <a:stretch>
                  <a:fillRect l="-1217" t="-18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09167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991D-755B-40CC-887E-D7DE67147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Iterative and Targeted FGSM attack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targeted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7030A0"/>
                    </a:solidFill>
                  </a:rPr>
                  <a:t>iterative</a:t>
                </a:r>
                <a:r>
                  <a:rPr lang="en-GB" dirty="0">
                    <a:solidFill>
                      <a:srgbClr val="7030A0"/>
                    </a:solidFill>
                  </a:rPr>
                  <a:t> </a:t>
                </a:r>
                <a:r>
                  <a:rPr lang="en-GB" b="1" dirty="0">
                    <a:solidFill>
                      <a:srgbClr val="7030A0"/>
                    </a:solidFill>
                  </a:rPr>
                  <a:t>targeted </a:t>
                </a:r>
                <a:r>
                  <a:rPr lang="en-US" b="1" dirty="0">
                    <a:solidFill>
                      <a:srgbClr val="00B050"/>
                    </a:solidFill>
                  </a:rPr>
                  <a:t>Fast Gradient Sign Method </a:t>
                </a:r>
                <a:r>
                  <a:rPr lang="en-US" b="1" dirty="0"/>
                  <a:t>attack</a:t>
                </a:r>
                <a:r>
                  <a:rPr lang="en-US" dirty="0"/>
                  <a:t> will use the FGSM attack but will use the gradients of a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follows the same logic as moving towards the least probable class as in Gradient attack option #2, but you can use it with any class of your choice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 instead of the least probable one. This attack uses gradient descent to move the sample towards the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This is repeated until it reaches a maximal number of iterations or makes the model malfunction with targeted class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𝝐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𝐬𝐢𝐠𝐧</m:t>
                          </m:r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𝜵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b="1" i="1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b="1" i="1" dirty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̃"/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</m:acc>
                      <m:r>
                        <a:rPr lang="en-US" b="1" i="1" dirty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D1DCAAC-E9A4-4E48-9A1E-811911E6E9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6462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36F21-067F-4FA3-8208-E1177663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gradient attack works</a:t>
            </a:r>
            <a:br>
              <a:rPr lang="en-US" dirty="0"/>
            </a:br>
            <a:r>
              <a:rPr lang="en-US" dirty="0"/>
              <a:t>better than randomly noising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FC9C4-E364-4C64-8AAD-4A55F7463C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617308" cy="5032375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GB" dirty="0"/>
              <a:t>When randomly noising a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to make an </a:t>
            </a:r>
            <a:r>
              <a:rPr lang="en-GB" b="1" dirty="0">
                <a:solidFill>
                  <a:srgbClr val="C00000"/>
                </a:solidFill>
              </a:rPr>
              <a:t>attack sample</a:t>
            </a:r>
            <a:r>
              <a:rPr lang="en-GB" dirty="0"/>
              <a:t>, we move </a:t>
            </a:r>
            <a:r>
              <a:rPr lang="en-GB" b="1" u="sng" dirty="0">
                <a:solidFill>
                  <a:schemeClr val="bg1">
                    <a:lumMod val="65000"/>
                  </a:schemeClr>
                </a:solidFill>
              </a:rPr>
              <a:t>randomly</a:t>
            </a:r>
            <a:r>
              <a:rPr lang="en-GB" dirty="0"/>
              <a:t> in the feature map.</a:t>
            </a:r>
          </a:p>
          <a:p>
            <a:r>
              <a:rPr lang="en-GB" dirty="0"/>
              <a:t>When using a gradient-type attack, we move in a more meaningful direction, which might help our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original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sample</a:t>
            </a:r>
            <a:r>
              <a:rPr lang="en-GB" dirty="0"/>
              <a:t> become </a:t>
            </a:r>
            <a:r>
              <a:rPr lang="en-GB" b="1" dirty="0">
                <a:solidFill>
                  <a:srgbClr val="C00000"/>
                </a:solidFill>
              </a:rPr>
              <a:t>misclassified</a:t>
            </a:r>
            <a:r>
              <a:rPr lang="en-GB" dirty="0"/>
              <a:t>.</a:t>
            </a:r>
          </a:p>
          <a:p>
            <a:r>
              <a:rPr lang="en-GB" b="1" dirty="0">
                <a:solidFill>
                  <a:srgbClr val="C00000"/>
                </a:solidFill>
              </a:rPr>
              <a:t>Iterating</a:t>
            </a:r>
            <a:r>
              <a:rPr lang="en-GB" dirty="0"/>
              <a:t> allows for smaller steps and </a:t>
            </a:r>
            <a:r>
              <a:rPr lang="en-GB" b="1" dirty="0"/>
              <a:t>better</a:t>
            </a:r>
            <a:r>
              <a:rPr lang="en-GB" dirty="0"/>
              <a:t> </a:t>
            </a:r>
            <a:r>
              <a:rPr lang="en-GB" b="1" dirty="0"/>
              <a:t>plausibility</a:t>
            </a:r>
            <a:r>
              <a:rPr lang="en-GB" dirty="0"/>
              <a:t> in general (smaller changes in original image).</a:t>
            </a:r>
          </a:p>
          <a:p>
            <a:endParaRPr lang="en-GB" dirty="0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1AEAC30-75C7-4828-AF63-AC863B4B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708" y="2183764"/>
            <a:ext cx="4504052" cy="3721159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184B609-6F94-44EC-95CC-0B863C49312B}"/>
              </a:ext>
            </a:extLst>
          </p:cNvPr>
          <p:cNvSpPr/>
          <p:nvPr/>
        </p:nvSpPr>
        <p:spPr>
          <a:xfrm>
            <a:off x="6642686" y="2026921"/>
            <a:ext cx="4871134" cy="4000500"/>
          </a:xfrm>
          <a:prstGeom prst="rect">
            <a:avLst/>
          </a:prstGeom>
          <a:noFill/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665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simply be misclassified.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an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, as we attempted to modify a sample in such a way that it would classified as anything but its ground truth label.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targeted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The objective of a </a:t>
            </a: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 is to produce an attack sample, which will be misclassified as a specific class.</a:t>
            </a:r>
          </a:p>
          <a:p>
            <a:pPr marL="0" indent="0">
              <a:buNone/>
            </a:pPr>
            <a:r>
              <a:rPr lang="en-GB" dirty="0"/>
              <a:t>As such, </a:t>
            </a:r>
            <a:r>
              <a:rPr lang="en-GB" b="1" dirty="0"/>
              <a:t>targeted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are often </a:t>
            </a:r>
            <a:r>
              <a:rPr lang="en-GB" b="1" dirty="0"/>
              <a:t>more</a:t>
            </a:r>
            <a:r>
              <a:rPr lang="en-GB" dirty="0"/>
              <a:t> </a:t>
            </a:r>
            <a:r>
              <a:rPr lang="en-GB" b="1" dirty="0"/>
              <a:t>complex</a:t>
            </a:r>
            <a:r>
              <a:rPr lang="en-GB" dirty="0"/>
              <a:t> than </a:t>
            </a:r>
            <a:r>
              <a:rPr lang="en-GB" b="1" dirty="0"/>
              <a:t>untargeted</a:t>
            </a:r>
            <a:r>
              <a:rPr lang="en-GB" dirty="0"/>
              <a:t> </a:t>
            </a:r>
            <a:r>
              <a:rPr lang="en-GB" b="1" dirty="0"/>
              <a:t>ones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E.g., modify a picture of a </a:t>
            </a:r>
            <a:r>
              <a:rPr lang="en-GB" b="1" dirty="0"/>
              <a:t>dog (original label)</a:t>
            </a:r>
            <a:r>
              <a:rPr lang="en-GB" dirty="0"/>
              <a:t> so it is misclassified as a </a:t>
            </a:r>
            <a:r>
              <a:rPr lang="en-GB" b="1" dirty="0"/>
              <a:t>cat (target label)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89812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0DA86B-B789-47B2-897E-33218FD7AE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13" t="19897" r="66667" b="9333"/>
          <a:stretch/>
        </p:blipFill>
        <p:spPr>
          <a:xfrm>
            <a:off x="2559980" y="0"/>
            <a:ext cx="7072039" cy="685352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D08644-3E36-43D6-A51D-FF70AFF5A777}"/>
              </a:ext>
            </a:extLst>
          </p:cNvPr>
          <p:cNvSpPr txBox="1"/>
          <p:nvPr/>
        </p:nvSpPr>
        <p:spPr>
          <a:xfrm>
            <a:off x="7526215" y="6088185"/>
            <a:ext cx="31417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Notebook 4.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7759363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ITFGSM attack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0223E8-5BBF-43A7-AC50-83B52269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4" t="26870" r="62563" b="6053"/>
          <a:stretch/>
        </p:blipFill>
        <p:spPr>
          <a:xfrm>
            <a:off x="2704122" y="1523999"/>
            <a:ext cx="6783755" cy="525660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466089-9AE2-4490-8750-846C8DB0526D}"/>
              </a:ext>
            </a:extLst>
          </p:cNvPr>
          <p:cNvSpPr/>
          <p:nvPr/>
        </p:nvSpPr>
        <p:spPr>
          <a:xfrm>
            <a:off x="3415323" y="3337170"/>
            <a:ext cx="4259385" cy="82061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31668C-8570-46A4-B87F-F01A382F2113}"/>
              </a:ext>
            </a:extLst>
          </p:cNvPr>
          <p:cNvSpPr/>
          <p:nvPr/>
        </p:nvSpPr>
        <p:spPr>
          <a:xfrm>
            <a:off x="3203829" y="1771173"/>
            <a:ext cx="1190889" cy="393529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9AFCD6-F600-DC2B-2DF9-19A88A1C0C6F}"/>
              </a:ext>
            </a:extLst>
          </p:cNvPr>
          <p:cNvSpPr txBox="1"/>
          <p:nvPr/>
        </p:nvSpPr>
        <p:spPr>
          <a:xfrm>
            <a:off x="8128000" y="2223984"/>
            <a:ext cx="33449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If sample is already of the target class, attack cannot happen…</a:t>
            </a:r>
          </a:p>
          <a:p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b="1" dirty="0">
                <a:solidFill>
                  <a:schemeClr val="accent2"/>
                </a:solidFill>
              </a:rPr>
              <a:t>We cannot modify a picture of an 8 so that it becomes misclassified as an 8! Skip these.</a:t>
            </a:r>
            <a:endParaRPr lang="en-GB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0208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65A024E-B179-4AB5-99B9-7E10685A062C}"/>
              </a:ext>
            </a:extLst>
          </p:cNvPr>
          <p:cNvSpPr/>
          <p:nvPr/>
        </p:nvSpPr>
        <p:spPr>
          <a:xfrm>
            <a:off x="6150708" y="875323"/>
            <a:ext cx="5900395" cy="17903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71750-56E0-4093-8000-BD13AC702943}"/>
              </a:ext>
            </a:extLst>
          </p:cNvPr>
          <p:cNvSpPr txBox="1"/>
          <p:nvPr/>
        </p:nvSpPr>
        <p:spPr>
          <a:xfrm>
            <a:off x="3377682" y="2477216"/>
            <a:ext cx="25027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Original class of the samples</a:t>
            </a:r>
            <a:br>
              <a:rPr lang="en-US" sz="2400" b="1" dirty="0">
                <a:solidFill>
                  <a:schemeClr val="accent2"/>
                </a:solidFill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</a:t>
            </a:r>
            <a:b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</a:br>
            <a:r>
              <a:rPr lang="en-US" sz="2400" b="1" dirty="0">
                <a:solidFill>
                  <a:schemeClr val="accent2"/>
                </a:solidFill>
                <a:sym typeface="Wingdings" panose="05000000000000000000" pitchFamily="2" charset="2"/>
              </a:rPr>
              <a:t>New class given by classifier to generated attack sample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11F6FBC-7DEC-4A7A-AEE4-E048855E2F6D}"/>
              </a:ext>
            </a:extLst>
          </p:cNvPr>
          <p:cNvCxnSpPr>
            <a:cxnSpLocks/>
          </p:cNvCxnSpPr>
          <p:nvPr/>
        </p:nvCxnSpPr>
        <p:spPr>
          <a:xfrm flipH="1">
            <a:off x="4945224" y="1092867"/>
            <a:ext cx="1275604" cy="1398406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44371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901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6C2C2D-60E8-47DC-B99F-C8E31E22F78B}"/>
              </a:ext>
            </a:extLst>
          </p:cNvPr>
          <p:cNvSpPr/>
          <p:nvPr/>
        </p:nvSpPr>
        <p:spPr>
          <a:xfrm>
            <a:off x="6150708" y="875323"/>
            <a:ext cx="5900395" cy="5927972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2407138" y="2764026"/>
            <a:ext cx="34778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</a:rPr>
              <a:t>All these samples are now misclassified as 8s!</a:t>
            </a:r>
          </a:p>
          <a:p>
            <a:r>
              <a:rPr lang="en-US" sz="2400" b="1" dirty="0">
                <a:solidFill>
                  <a:schemeClr val="accent2"/>
                </a:solidFill>
              </a:rPr>
              <a:t>(And they look rather plausible, on top of that!)</a:t>
            </a:r>
            <a:endParaRPr lang="en-GB" sz="2400" b="1" dirty="0">
              <a:solidFill>
                <a:schemeClr val="accent2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2B4F52-6778-4E61-B750-627204F3930B}"/>
              </a:ext>
            </a:extLst>
          </p:cNvPr>
          <p:cNvCxnSpPr>
            <a:cxnSpLocks/>
          </p:cNvCxnSpPr>
          <p:nvPr/>
        </p:nvCxnSpPr>
        <p:spPr>
          <a:xfrm flipH="1">
            <a:off x="5619262" y="3251200"/>
            <a:ext cx="531447" cy="0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D52AA9AB-97AE-4AC0-8B52-74ABA51475F9}"/>
              </a:ext>
            </a:extLst>
          </p:cNvPr>
          <p:cNvSpPr/>
          <p:nvPr/>
        </p:nvSpPr>
        <p:spPr>
          <a:xfrm>
            <a:off x="2052736" y="5386033"/>
            <a:ext cx="3722913" cy="342963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/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𝟏𝟎</m:t>
                    </m:r>
                    <m:r>
                      <a:rPr lang="en-US" sz="2400" b="1" i="1" dirty="0" smtClean="0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% </m:t>
                    </m:r>
                  </m:oMath>
                </a14:m>
                <a:r>
                  <a:rPr lang="en-US" sz="2400" b="1" dirty="0">
                    <a:solidFill>
                      <a:schemeClr val="accent2"/>
                    </a:solidFill>
                  </a:rPr>
                  <a:t>of samples in MNIST are 8s</a:t>
                </a:r>
                <a:endParaRPr lang="en-GB" sz="2400" b="1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198F33-C517-4972-A655-3F9307F77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221" y="6239194"/>
                <a:ext cx="5661050" cy="461665"/>
              </a:xfrm>
              <a:prstGeom prst="rect">
                <a:avLst/>
              </a:prstGeom>
              <a:blipFill>
                <a:blip r:embed="rId4"/>
                <a:stretch>
                  <a:fillRect t="-10526" b="-28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6824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/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We did it!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We managed to completely destroy our</a:t>
                </a:r>
                <a:br>
                  <a:rPr lang="en-US" sz="4400" b="1" dirty="0">
                    <a:solidFill>
                      <a:srgbClr val="FF0000"/>
                    </a:solidFill>
                  </a:rPr>
                </a:br>
                <a:r>
                  <a:rPr lang="en-US" sz="4400" b="1" dirty="0">
                    <a:solidFill>
                      <a:srgbClr val="FF0000"/>
                    </a:solidFill>
                  </a:rPr>
                  <a:t>pre-trained model so that it misclassifies samples </a:t>
                </a:r>
                <a14:m>
                  <m:oMath xmlns:m="http://schemas.openxmlformats.org/officeDocument/2006/math">
                    <m:r>
                      <a:rPr lang="en-US" sz="4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4400" b="1" dirty="0">
                    <a:solidFill>
                      <a:srgbClr val="FF0000"/>
                    </a:solidFill>
                  </a:rPr>
                  <a:t>100% of the time!</a:t>
                </a:r>
              </a:p>
              <a:p>
                <a:pPr algn="ctr"/>
                <a:r>
                  <a:rPr lang="en-US" sz="4400" b="1" dirty="0">
                    <a:solidFill>
                      <a:srgbClr val="FF0000"/>
                    </a:solidFill>
                  </a:rPr>
                  <a:t>Woot!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ECB574-B5B7-4366-9CCE-29069F8297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955" y="594153"/>
                <a:ext cx="10515599" cy="3477875"/>
              </a:xfrm>
              <a:prstGeom prst="rect">
                <a:avLst/>
              </a:prstGeom>
              <a:blipFill>
                <a:blip r:embed="rId4"/>
                <a:stretch>
                  <a:fillRect t="-3316" b="-7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3644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DDA6C-EA23-41B6-AD12-590E063B5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49" t="40615" r="70321" b="15693"/>
          <a:stretch/>
        </p:blipFill>
        <p:spPr>
          <a:xfrm>
            <a:off x="0" y="2024183"/>
            <a:ext cx="5955103" cy="42281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6F1AA9-6C82-4BEC-A2A4-B57A4AF2B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</a:t>
            </a:r>
            <a:br>
              <a:rPr lang="en-US" dirty="0"/>
            </a:br>
            <a:r>
              <a:rPr lang="en-US" dirty="0"/>
              <a:t>ITFGSM attack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BD24A2-5B29-436A-822E-CA80540AE9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28" t="19693" r="70000" b="8102"/>
          <a:stretch/>
        </p:blipFill>
        <p:spPr>
          <a:xfrm>
            <a:off x="6096000" y="54705"/>
            <a:ext cx="5955103" cy="67619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ECB574-B5B7-4366-9CCE-29069F8297D8}"/>
              </a:ext>
            </a:extLst>
          </p:cNvPr>
          <p:cNvSpPr txBox="1"/>
          <p:nvPr/>
        </p:nvSpPr>
        <p:spPr>
          <a:xfrm>
            <a:off x="1045955" y="594153"/>
            <a:ext cx="10515599" cy="618630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FF0000"/>
                </a:solidFill>
              </a:rPr>
              <a:t>(Wait, actually, that is scary, I never EVER want to trust a Neural Network again…!)</a:t>
            </a: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US" sz="4400" b="1" dirty="0">
              <a:solidFill>
                <a:srgbClr val="FF0000"/>
              </a:solidFill>
            </a:endParaRPr>
          </a:p>
          <a:p>
            <a:pPr algn="ctr"/>
            <a:endParaRPr lang="en-GB" sz="4400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E2E64-2B30-D232-CA80-1F1E060543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99" y="2745949"/>
            <a:ext cx="5712159" cy="35401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2647B0-EB2B-E3CD-452A-404FA8B25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026" y="2230136"/>
            <a:ext cx="3295075" cy="43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861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0ED16D-57E5-4DB8-B4D6-6D26B9450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009923" cy="1325563"/>
          </a:xfrm>
        </p:spPr>
        <p:txBody>
          <a:bodyPr/>
          <a:lstStyle/>
          <a:p>
            <a:r>
              <a:rPr lang="en-US" dirty="0"/>
              <a:t>Remember, there is more… Reason #2: Defense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EB96595-680E-42DE-BA94-DA0738B254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on Neural Networks): </a:t>
            </a:r>
          </a:p>
          <a:p>
            <a:pPr marL="0" indent="0">
              <a:buNone/>
            </a:pPr>
            <a:r>
              <a:rPr lang="en-US" dirty="0"/>
              <a:t>In adversarial machine learning,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defense</a:t>
            </a:r>
            <a:r>
              <a:rPr lang="en-US" b="1" dirty="0"/>
              <a:t> </a:t>
            </a:r>
            <a:r>
              <a:rPr lang="en-US" dirty="0"/>
              <a:t>refers to machine learning techniques that attempt to </a:t>
            </a:r>
            <a:r>
              <a:rPr lang="en-US" b="1" dirty="0"/>
              <a:t>protect</a:t>
            </a:r>
            <a:r>
              <a:rPr lang="en-US" dirty="0"/>
              <a:t> </a:t>
            </a:r>
            <a:r>
              <a:rPr lang="en-US" b="1" dirty="0"/>
              <a:t>models from being attacked</a:t>
            </a:r>
            <a:r>
              <a:rPr lang="en-US" dirty="0"/>
              <a:t> by malicious attempts.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Important: </a:t>
            </a:r>
            <a:r>
              <a:rPr lang="en-US" dirty="0"/>
              <a:t>defense mechanisms often rely on an understanding of how attacks work.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F42B3C-2969-4FC2-BE27-2EAB380667C4}"/>
              </a:ext>
            </a:extLst>
          </p:cNvPr>
          <p:cNvSpPr txBox="1"/>
          <p:nvPr/>
        </p:nvSpPr>
        <p:spPr>
          <a:xfrm rot="19603303">
            <a:off x="7237216" y="2427676"/>
            <a:ext cx="418072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/>
                </a:solidFill>
              </a:rPr>
              <a:t>SOMETHING FOR LATER…</a:t>
            </a:r>
            <a:endParaRPr lang="en-GB" sz="60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25039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(W8S2)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Using gradient-based attacks can help produce attacks with higher success rates.</a:t>
            </a:r>
          </a:p>
          <a:p>
            <a:r>
              <a:rPr lang="en-US" dirty="0"/>
              <a:t>Using Fast Gradient Sign Method gives an extra plausibility constraint, in the form of a max norm constraint between the original image and attack image.</a:t>
            </a:r>
          </a:p>
          <a:p>
            <a:r>
              <a:rPr lang="en-US" dirty="0"/>
              <a:t>This can lead to a devastating attack!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Iterations were used during training, so might as well use them in attacks as well.</a:t>
            </a:r>
          </a:p>
          <a:p>
            <a:r>
              <a:rPr lang="en-US" dirty="0"/>
              <a:t>Iterating greatly helps with plausibility.</a:t>
            </a:r>
          </a:p>
          <a:p>
            <a:r>
              <a:rPr lang="en-US" dirty="0"/>
              <a:t>Iterated FGSM can technically lead to a full failure of our pre-trained model…!</a:t>
            </a:r>
          </a:p>
          <a:p>
            <a:endParaRPr lang="en-US" dirty="0"/>
          </a:p>
          <a:p>
            <a:r>
              <a:rPr lang="en-US" dirty="0"/>
              <a:t>Defense is very much needed!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[Goodfellow2015]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US" b="1" dirty="0"/>
              <a:t>Explaining and Harnessing Adversarial Examples</a:t>
            </a:r>
            <a:r>
              <a:rPr lang="en-US" dirty="0"/>
              <a:t>“, 2015.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https://arxiv.org/abs/1412.6572</a:t>
            </a:r>
            <a:endParaRPr lang="en-US" dirty="0"/>
          </a:p>
          <a:p>
            <a:r>
              <a:rPr lang="en-US" dirty="0"/>
              <a:t>[Kurakin2016]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dirty="0"/>
              <a:t> et al. “</a:t>
            </a:r>
            <a:r>
              <a:rPr lang="en-US" b="1" dirty="0"/>
              <a:t>Adversarial examples in the physical world</a:t>
            </a:r>
            <a:r>
              <a:rPr lang="en-US" dirty="0"/>
              <a:t>”, 2016.</a:t>
            </a:r>
            <a:br>
              <a:rPr lang="en-US" dirty="0"/>
            </a:br>
            <a:r>
              <a:rPr lang="en-US" dirty="0">
                <a:hlinkClick r:id="rId3"/>
              </a:rPr>
              <a:t>https://arxiv.org/abs/1607.02533</a:t>
            </a:r>
            <a:endParaRPr lang="en-US" dirty="0"/>
          </a:p>
          <a:p>
            <a:r>
              <a:rPr lang="en-US" dirty="0"/>
              <a:t>Implementing more advanced gradient ascent, e.g. FGSM with gradient ascent and momentum as in [Dong2017] Y. Dong et al. “</a:t>
            </a:r>
            <a:r>
              <a:rPr lang="en-US" b="1" dirty="0"/>
              <a:t>Boosting Adversarial Attacks with Momentum</a:t>
            </a:r>
            <a:r>
              <a:rPr lang="en-US" dirty="0"/>
              <a:t>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https://arxiv.org/abs/1710.06081</a:t>
            </a: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black-box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b="1" dirty="0"/>
              <a:t> attack </a:t>
            </a:r>
            <a:r>
              <a:rPr lang="en-GB" dirty="0"/>
              <a:t>does not exploit any properties of the model.</a:t>
            </a:r>
          </a:p>
          <a:p>
            <a:pPr marL="0" indent="0">
              <a:buNone/>
            </a:pPr>
            <a:r>
              <a:rPr lang="en-GB" dirty="0"/>
              <a:t>Black-box attacks assume that they can </a:t>
            </a:r>
            <a:r>
              <a:rPr lang="en-GB" b="1" dirty="0"/>
              <a:t>only try inputs and access the outputs of the model under attack</a:t>
            </a:r>
            <a:r>
              <a:rPr lang="en-GB" dirty="0"/>
              <a:t>. 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black-box</a:t>
            </a:r>
            <a:r>
              <a:rPr lang="en-GB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 </a:t>
            </a:r>
            <a:r>
              <a:rPr lang="en-GB" b="1" dirty="0"/>
              <a:t>attack</a:t>
            </a:r>
            <a:r>
              <a:rPr lang="en-GB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32D1506E-518D-4541-B5FD-16928E51C5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496169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 </a:t>
            </a:r>
            <a:r>
              <a:rPr lang="en-GB" dirty="0"/>
              <a:t>attempts to exploit properties of the model, e.g. its gradients, logits, weights, etc.</a:t>
            </a: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b="1" dirty="0"/>
              <a:t> attacks </a:t>
            </a:r>
            <a:r>
              <a:rPr lang="en-GB" dirty="0"/>
              <a:t>therefore assume that the model as a whole can be accessed, including its </a:t>
            </a:r>
            <a:r>
              <a:rPr lang="en-GB" b="1" dirty="0"/>
              <a:t>weights</a:t>
            </a:r>
            <a:r>
              <a:rPr lang="en-GB" dirty="0"/>
              <a:t> and </a:t>
            </a:r>
            <a:r>
              <a:rPr lang="en-GB" b="1" dirty="0"/>
              <a:t>gradients</a:t>
            </a:r>
            <a:r>
              <a:rPr lang="en-GB" dirty="0"/>
              <a:t>.</a:t>
            </a:r>
            <a:endParaRPr lang="en-GB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attempt to </a:t>
            </a:r>
            <a:r>
              <a:rPr lang="en-GB" b="1" dirty="0"/>
              <a:t>learn</a:t>
            </a:r>
            <a:r>
              <a:rPr lang="en-GB" dirty="0"/>
              <a:t> how the model works, to make it malfunction in a certain way.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0886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US" b="1" dirty="0"/>
              <a:t>Alexei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Kurakin</a:t>
            </a:r>
            <a:r>
              <a:rPr lang="en-US" b="1" dirty="0"/>
              <a:t>: Researcher</a:t>
            </a:r>
            <a:r>
              <a:rPr lang="en-US" dirty="0"/>
              <a:t> at </a:t>
            </a:r>
            <a:r>
              <a:rPr lang="en-US" b="1" dirty="0"/>
              <a:t>Google</a:t>
            </a:r>
            <a:r>
              <a:rPr lang="en-US" dirty="0"/>
              <a:t> </a:t>
            </a:r>
            <a:r>
              <a:rPr lang="en-US" b="1" dirty="0"/>
              <a:t>Brain</a:t>
            </a:r>
            <a:r>
              <a:rPr lang="en-US" dirty="0"/>
              <a:t>.</a:t>
            </a:r>
            <a:br>
              <a:rPr lang="en-US" b="1" dirty="0"/>
            </a:br>
            <a:r>
              <a:rPr lang="en-US" dirty="0">
                <a:hlinkClick r:id="rId2"/>
              </a:rPr>
              <a:t>http://kurakin.me/</a:t>
            </a:r>
            <a:br>
              <a:rPr lang="en-US" b="1" dirty="0"/>
            </a:br>
            <a:r>
              <a:rPr lang="en-US" dirty="0">
                <a:hlinkClick r:id="rId3"/>
              </a:rPr>
              <a:t>https://scholar.google.com/citations?user=nCh4qyMAAAAJ&amp;hl=en</a:t>
            </a:r>
            <a:endParaRPr lang="en-US" dirty="0"/>
          </a:p>
          <a:p>
            <a:r>
              <a:rPr lang="en-US" b="1" dirty="0"/>
              <a:t>Ian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b="1" dirty="0"/>
              <a:t>: (Former?) director</a:t>
            </a:r>
            <a:r>
              <a:rPr lang="en-US" dirty="0"/>
              <a:t> at </a:t>
            </a:r>
            <a:r>
              <a:rPr lang="en-US" b="1" dirty="0"/>
              <a:t>Apple</a:t>
            </a:r>
            <a:r>
              <a:rPr lang="en-US" dirty="0"/>
              <a:t> and </a:t>
            </a:r>
            <a:r>
              <a:rPr lang="en-US" b="1" dirty="0"/>
              <a:t>PhD</a:t>
            </a:r>
            <a:r>
              <a:rPr lang="en-US" dirty="0"/>
              <a:t> from </a:t>
            </a:r>
            <a:r>
              <a:rPr lang="en-US" b="1" dirty="0"/>
              <a:t>Stanford</a:t>
            </a:r>
            <a:r>
              <a:rPr lang="en-US" dirty="0"/>
              <a:t>, wrote a book that is considered the Bible of Deep Learning, and inventor of GANs (later).</a:t>
            </a:r>
            <a:br>
              <a:rPr lang="en-US" b="1" dirty="0"/>
            </a:br>
            <a:r>
              <a:rPr lang="en-GB" dirty="0">
                <a:hlinkClick r:id="rId4"/>
              </a:rPr>
              <a:t>https://www.iangoodfellow.com/</a:t>
            </a:r>
            <a:br>
              <a:rPr lang="en-GB" dirty="0"/>
            </a:br>
            <a:r>
              <a:rPr lang="en-GB" dirty="0">
                <a:hlinkClick r:id="rId5"/>
              </a:rPr>
              <a:t>https://www.deeplearningbook.org/</a:t>
            </a:r>
            <a:br>
              <a:rPr lang="en-GB" dirty="0"/>
            </a:br>
            <a:r>
              <a:rPr lang="en-GB" dirty="0">
                <a:hlinkClick r:id="rId6"/>
              </a:rPr>
              <a:t>https://scholar.google.ca/citations?user=iYN86KEAAAAJ&amp;hl=en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5488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2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https://scholar.google.com/citations?user=kukA0LcAAAAJ&amp;hl=fr</a:t>
            </a:r>
            <a:endParaRPr lang="en-GB" dirty="0"/>
          </a:p>
          <a:p>
            <a:r>
              <a:rPr lang="en-GB" b="1" dirty="0" err="1"/>
              <a:t>Samy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Senior Director </a:t>
            </a:r>
            <a:r>
              <a:rPr lang="en-GB" dirty="0"/>
              <a:t>at </a:t>
            </a:r>
            <a:r>
              <a:rPr lang="en-GB" b="1" dirty="0"/>
              <a:t>Apple, inventor</a:t>
            </a:r>
            <a:r>
              <a:rPr lang="en-GB" dirty="0"/>
              <a:t> of </a:t>
            </a:r>
            <a:r>
              <a:rPr lang="en-GB" b="1" dirty="0" err="1"/>
              <a:t>PyTorch</a:t>
            </a:r>
            <a:r>
              <a:rPr lang="en-GB" dirty="0"/>
              <a:t> (!),</a:t>
            </a:r>
            <a:br>
              <a:rPr lang="en-GB" dirty="0"/>
            </a:br>
            <a:r>
              <a:rPr lang="en-GB" dirty="0"/>
              <a:t>(and brother of </a:t>
            </a:r>
            <a:r>
              <a:rPr lang="en-GB" dirty="0" err="1"/>
              <a:t>Yoshua</a:t>
            </a:r>
            <a:r>
              <a:rPr lang="en-GB" dirty="0"/>
              <a:t> </a:t>
            </a:r>
            <a:r>
              <a:rPr lang="en-GB" dirty="0" err="1"/>
              <a:t>Bengio</a:t>
            </a:r>
            <a:r>
              <a:rPr lang="en-GB" dirty="0"/>
              <a:t>).</a:t>
            </a:r>
            <a:br>
              <a:rPr lang="en-GB" dirty="0"/>
            </a:br>
            <a:r>
              <a:rPr lang="en-GB" dirty="0">
                <a:hlinkClick r:id="rId4"/>
              </a:rPr>
              <a:t>https://bengio.abracadoudou.com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https://scholar.google.com/citations?user=Vs-MdPcAAAAJ&amp;hl=fr</a:t>
            </a:r>
            <a:br>
              <a:rPr lang="en-GB" dirty="0"/>
            </a:b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527240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E832B-64A0-31D2-0826-E57544CB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Twitter, the theater for AI/DL drama and announcements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6A17C7-13E2-9695-C51D-AFA8CB90B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861" y="1306201"/>
            <a:ext cx="5257729" cy="53414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2DC48C-CCE8-09D4-1DEE-739B3DA9C1A1}"/>
              </a:ext>
            </a:extLst>
          </p:cNvPr>
          <p:cNvSpPr txBox="1"/>
          <p:nvPr/>
        </p:nvSpPr>
        <p:spPr>
          <a:xfrm>
            <a:off x="10128737" y="2308598"/>
            <a:ext cx="1133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</a:t>
            </a:r>
            <a:endParaRPr lang="en-GB" b="1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CE0F1-D047-5775-0DAB-8E9E6854C10D}"/>
              </a:ext>
            </a:extLst>
          </p:cNvPr>
          <p:cNvSpPr txBox="1"/>
          <p:nvPr/>
        </p:nvSpPr>
        <p:spPr>
          <a:xfrm>
            <a:off x="10244014" y="4961921"/>
            <a:ext cx="15494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NYU Professor and Chief of AI at Meta (Facebook)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78AB4B-E1DA-2191-71E2-0F2C6974F4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1" b="19216"/>
          <a:stretch/>
        </p:blipFill>
        <p:spPr>
          <a:xfrm>
            <a:off x="197410" y="1690689"/>
            <a:ext cx="6338276" cy="26077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93F3F-BB30-6898-F752-B54E2331B154}"/>
              </a:ext>
            </a:extLst>
          </p:cNvPr>
          <p:cNvSpPr txBox="1"/>
          <p:nvPr/>
        </p:nvSpPr>
        <p:spPr>
          <a:xfrm>
            <a:off x="3473936" y="3414204"/>
            <a:ext cx="3262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Announcing Dall-E 2 and its future release</a:t>
            </a:r>
            <a:endParaRPr lang="en-GB" b="1" dirty="0">
              <a:solidFill>
                <a:schemeClr val="accent2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0FBA129-175C-A5BD-63AF-33228B6AEE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4" b="50216"/>
          <a:stretch/>
        </p:blipFill>
        <p:spPr>
          <a:xfrm>
            <a:off x="291192" y="4060535"/>
            <a:ext cx="5070159" cy="274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8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taxonomy on attacks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4AA5EB-C384-453A-99C8-7118343D8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b="1" dirty="0"/>
              <a:t> attack</a:t>
            </a:r>
            <a:r>
              <a:rPr lang="en-GB" dirty="0"/>
              <a:t> attempts to produce a single attack sample, and if this attack fails, it simply retries on a different sample.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Noising was therefore a </a:t>
            </a:r>
            <a:r>
              <a:rPr lang="en-GB" b="1" dirty="0">
                <a:solidFill>
                  <a:srgbClr val="00B050"/>
                </a:solidFill>
              </a:rPr>
              <a:t>one-shot </a:t>
            </a:r>
            <a:r>
              <a:rPr lang="en-GB" b="1" dirty="0"/>
              <a:t>attack</a:t>
            </a:r>
            <a:r>
              <a:rPr lang="en-GB" dirty="0"/>
              <a:t>. It attempted to noise a sample to have it misclassified.</a:t>
            </a:r>
          </a:p>
          <a:p>
            <a:pPr marL="0" indent="0">
              <a:buNone/>
            </a:pPr>
            <a:r>
              <a:rPr lang="en-GB" dirty="0"/>
              <a:t>However, if this attempt failed, it simply tried on another sample. </a:t>
            </a:r>
          </a:p>
          <a:p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0052B6F-1164-473C-AF43-3FCC3177A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445846"/>
            <a:ext cx="5879123" cy="54121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7030A0"/>
                </a:solidFill>
              </a:rPr>
              <a:t>iterated</a:t>
            </a:r>
            <a:r>
              <a:rPr lang="en-US" b="1" dirty="0"/>
              <a:t> attack):</a:t>
            </a:r>
          </a:p>
          <a:p>
            <a:pPr marL="0" indent="0">
              <a:buNone/>
            </a:pPr>
            <a:r>
              <a:rPr lang="en-GB" dirty="0"/>
              <a:t>An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b="1" dirty="0"/>
              <a:t> attack</a:t>
            </a:r>
            <a:r>
              <a:rPr lang="en-GB" dirty="0"/>
              <a:t> attempts to produce an attack sample, like the one-shot attacks.</a:t>
            </a:r>
          </a:p>
          <a:p>
            <a:pPr marL="0" indent="0">
              <a:buNone/>
            </a:pPr>
            <a:r>
              <a:rPr lang="en-GB" dirty="0"/>
              <a:t>However, it will try to </a:t>
            </a:r>
            <a:r>
              <a:rPr lang="en-GB" b="1" dirty="0"/>
              <a:t>adjust the said sample</a:t>
            </a:r>
            <a:r>
              <a:rPr lang="en-GB" dirty="0"/>
              <a:t> until it either</a:t>
            </a:r>
          </a:p>
          <a:p>
            <a:pPr>
              <a:buFontTx/>
              <a:buChar char="-"/>
            </a:pPr>
            <a:r>
              <a:rPr lang="en-GB" b="1" dirty="0"/>
              <a:t>makes the model malfunction (in an expected way)</a:t>
            </a:r>
            <a:r>
              <a:rPr lang="en-GB" dirty="0"/>
              <a:t>,</a:t>
            </a:r>
          </a:p>
          <a:p>
            <a:pPr>
              <a:buFontTx/>
              <a:buChar char="-"/>
            </a:pPr>
            <a:r>
              <a:rPr lang="en-GB" dirty="0"/>
              <a:t>or </a:t>
            </a:r>
            <a:r>
              <a:rPr lang="en-GB" b="1" dirty="0"/>
              <a:t>reaches a maximal number of allowed iterations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The iterated attacks are often more robust and efficient.</a:t>
            </a:r>
          </a:p>
        </p:txBody>
      </p:sp>
    </p:spTree>
    <p:extLst>
      <p:ext uri="{BB962C8B-B14F-4D97-AF65-F5344CB8AC3E}">
        <p14:creationId xmlns:p14="http://schemas.microsoft.com/office/powerpoint/2010/main" val="366798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Attacks on neural networks can be very creative, and is currently a very active research field. In this lecture, and in the interest of time, we will only cover some of the basic ones.</a:t>
            </a:r>
          </a:p>
          <a:p>
            <a:r>
              <a:rPr lang="en-US" dirty="0"/>
              <a:t>What matters is to understand the intuition behind these basic attacks, more specifically how we might use information about the model to tailor our attacks and enhance their efficacy.</a:t>
            </a:r>
          </a:p>
          <a:p>
            <a:r>
              <a:rPr lang="en-US" dirty="0"/>
              <a:t>In the next lecture, we will then discuss some more advanced attack techniques, for general knowledge.</a:t>
            </a:r>
          </a:p>
          <a:p>
            <a:r>
              <a:rPr lang="en-US" dirty="0"/>
              <a:t>To summarize, keep in mind that the potential for attacks is quite unlimited and researchers have been very creative…!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16617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FDCBF-43AF-4E95-BCD2-58A8575E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attacks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4A281-EBB8-403C-B25E-4B9925843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Basic attacks (to be discussed today):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gradient attack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Untargeted</a:t>
            </a:r>
            <a:r>
              <a:rPr lang="en-US" dirty="0"/>
              <a:t>, </a:t>
            </a:r>
            <a:r>
              <a:rPr lang="en-US" b="1" dirty="0">
                <a:solidFill>
                  <a:srgbClr val="00B050"/>
                </a:solidFill>
              </a:rPr>
              <a:t>one-shot</a:t>
            </a:r>
            <a:r>
              <a:rPr lang="en-US" dirty="0"/>
              <a:t>, </a:t>
            </a:r>
            <a:r>
              <a:rPr lang="en-US" b="1" dirty="0">
                <a:solidFill>
                  <a:srgbClr val="7030A0"/>
                </a:solidFill>
              </a:rPr>
              <a:t>white-box</a:t>
            </a:r>
            <a:r>
              <a:rPr lang="en-US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00B050"/>
                </a:solidFill>
              </a:rPr>
              <a:t>Untargeted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00B050"/>
                </a:solidFill>
              </a:rPr>
              <a:t>one-shot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514350" indent="-514350">
              <a:buFont typeface="+mj-lt"/>
              <a:buAutoNum type="arabicPeriod"/>
            </a:pPr>
            <a:r>
              <a:rPr lang="en-GB" b="1" dirty="0">
                <a:solidFill>
                  <a:srgbClr val="7030A0"/>
                </a:solidFill>
              </a:rPr>
              <a:t>Targeted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iterated</a:t>
            </a:r>
            <a:r>
              <a:rPr lang="en-GB" dirty="0"/>
              <a:t>, </a:t>
            </a:r>
            <a:r>
              <a:rPr lang="en-GB" b="1" dirty="0">
                <a:solidFill>
                  <a:srgbClr val="7030A0"/>
                </a:solidFill>
              </a:rPr>
              <a:t>white-box</a:t>
            </a:r>
            <a:r>
              <a:rPr lang="en-GB" dirty="0"/>
              <a:t> fast gradient sign attack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2793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2198</TotalTime>
  <Words>4381</Words>
  <Application>Microsoft Office PowerPoint</Application>
  <PresentationFormat>Widescreen</PresentationFormat>
  <Paragraphs>378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7" baseType="lpstr">
      <vt:lpstr>Arial</vt:lpstr>
      <vt:lpstr>Calibri</vt:lpstr>
      <vt:lpstr>Calibri Light</vt:lpstr>
      <vt:lpstr>Cambria Math</vt:lpstr>
      <vt:lpstr>Office Theme</vt:lpstr>
      <vt:lpstr>50.039 Theory and Practice of Deep Learning W8-S2 Introduction to Attacks and Defense on Neural Networks</vt:lpstr>
      <vt:lpstr>About this week (Week 8)</vt:lpstr>
      <vt:lpstr>About this week (Week 8)</vt:lpstr>
      <vt:lpstr>In the last episode</vt:lpstr>
      <vt:lpstr>Some more taxonomy on attacks</vt:lpstr>
      <vt:lpstr>Some more taxonomy on attacks</vt:lpstr>
      <vt:lpstr>Some more taxonomy on attacks</vt:lpstr>
      <vt:lpstr>About attacks</vt:lpstr>
      <vt:lpstr>About attacks</vt:lpstr>
      <vt:lpstr>About attacks</vt:lpstr>
      <vt:lpstr>A reminder on gradient descent</vt:lpstr>
      <vt:lpstr>Using Gradient Ascent to Attack</vt:lpstr>
      <vt:lpstr>Using Gradient Ascent to Attack</vt:lpstr>
      <vt:lpstr>Using Gradient Ascent to Attack</vt:lpstr>
      <vt:lpstr>A note on losses, softmax and gradients</vt:lpstr>
      <vt:lpstr>A note on losses, softmax and gradients</vt:lpstr>
      <vt:lpstr>Untargeted Gradient Attack</vt:lpstr>
      <vt:lpstr>Untargeted Gradient Attack (option #1)</vt:lpstr>
      <vt:lpstr>Untargeted Gradient Attack (option #2, not implemented in notebooks)</vt:lpstr>
      <vt:lpstr>Why gradient attack works better than randomly noising</vt:lpstr>
      <vt:lpstr>Why gradient attack works better than randomly noising</vt:lpstr>
      <vt:lpstr>Untargeted gradient attack code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vs. epsilon noising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Untargeted gradient attack recap</vt:lpstr>
      <vt:lpstr>Fast Gradient Sign Method (FGSM)</vt:lpstr>
      <vt:lpstr>Fast Gradient Sign Method (FGSM)</vt:lpstr>
      <vt:lpstr>A reminder about norms</vt:lpstr>
      <vt:lpstr>Testing the FGSM attack</vt:lpstr>
      <vt:lpstr>Testing the FGSM attack</vt:lpstr>
      <vt:lpstr>PowerPoint Presentation</vt:lpstr>
      <vt:lpstr>PowerPoint Presentation</vt:lpstr>
      <vt:lpstr>Some more taxonomy on attacks</vt:lpstr>
      <vt:lpstr>Iterative FGSM attack (from [Kurakin2016])</vt:lpstr>
      <vt:lpstr>Some more taxonomy on attacks</vt:lpstr>
      <vt:lpstr>Targeted FGSM attack</vt:lpstr>
      <vt:lpstr>Untargeted gradient attack recap</vt:lpstr>
      <vt:lpstr>Iterative and Targeted FGSM attack</vt:lpstr>
      <vt:lpstr>Why gradient attack works better than randomly noising</vt:lpstr>
      <vt:lpstr>PowerPoint Presentation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Testing the ITFGSM attack</vt:lpstr>
      <vt:lpstr>Remember, there is more… Reason #2: Defense</vt:lpstr>
      <vt:lpstr>Conclusion (W8S2)</vt:lpstr>
      <vt:lpstr>Learn more about these topics</vt:lpstr>
      <vt:lpstr>Learn more about these topics</vt:lpstr>
      <vt:lpstr>Learn more about these topics</vt:lpstr>
      <vt:lpstr>Twitter, the theater for AI/DL drama and announcements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156</cp:revision>
  <dcterms:created xsi:type="dcterms:W3CDTF">2021-03-10T09:35:15Z</dcterms:created>
  <dcterms:modified xsi:type="dcterms:W3CDTF">2022-09-14T10:14:58Z</dcterms:modified>
</cp:coreProperties>
</file>